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2"/>
  </p:notesMasterIdLst>
  <p:handoutMasterIdLst>
    <p:handoutMasterId r:id="rId53"/>
  </p:handoutMasterIdLst>
  <p:sldIdLst>
    <p:sldId id="399" r:id="rId2"/>
    <p:sldId id="259" r:id="rId3"/>
    <p:sldId id="349" r:id="rId4"/>
    <p:sldId id="350" r:id="rId5"/>
    <p:sldId id="351" r:id="rId6"/>
    <p:sldId id="352" r:id="rId7"/>
    <p:sldId id="353" r:id="rId8"/>
    <p:sldId id="354" r:id="rId9"/>
    <p:sldId id="355" r:id="rId10"/>
    <p:sldId id="356" r:id="rId11"/>
    <p:sldId id="357" r:id="rId12"/>
    <p:sldId id="358" r:id="rId13"/>
    <p:sldId id="359" r:id="rId14"/>
    <p:sldId id="360" r:id="rId15"/>
    <p:sldId id="361" r:id="rId16"/>
    <p:sldId id="362" r:id="rId17"/>
    <p:sldId id="363" r:id="rId18"/>
    <p:sldId id="364" r:id="rId19"/>
    <p:sldId id="365" r:id="rId20"/>
    <p:sldId id="366" r:id="rId21"/>
    <p:sldId id="367" r:id="rId22"/>
    <p:sldId id="368" r:id="rId23"/>
    <p:sldId id="369" r:id="rId24"/>
    <p:sldId id="370" r:id="rId25"/>
    <p:sldId id="371" r:id="rId26"/>
    <p:sldId id="372" r:id="rId27"/>
    <p:sldId id="373" r:id="rId28"/>
    <p:sldId id="374" r:id="rId29"/>
    <p:sldId id="400" r:id="rId30"/>
    <p:sldId id="375" r:id="rId31"/>
    <p:sldId id="376" r:id="rId32"/>
    <p:sldId id="377" r:id="rId33"/>
    <p:sldId id="378" r:id="rId34"/>
    <p:sldId id="379" r:id="rId35"/>
    <p:sldId id="380" r:id="rId36"/>
    <p:sldId id="381" r:id="rId37"/>
    <p:sldId id="382" r:id="rId38"/>
    <p:sldId id="383" r:id="rId39"/>
    <p:sldId id="384" r:id="rId40"/>
    <p:sldId id="385" r:id="rId41"/>
    <p:sldId id="396" r:id="rId42"/>
    <p:sldId id="387" r:id="rId43"/>
    <p:sldId id="388" r:id="rId44"/>
    <p:sldId id="389" r:id="rId45"/>
    <p:sldId id="390" r:id="rId46"/>
    <p:sldId id="391" r:id="rId47"/>
    <p:sldId id="392" r:id="rId48"/>
    <p:sldId id="393" r:id="rId49"/>
    <p:sldId id="394" r:id="rId50"/>
    <p:sldId id="395" r:id="rId51"/>
  </p:sldIdLst>
  <p:sldSz cx="9144000" cy="6858000" type="screen4x3"/>
  <p:notesSz cx="7053263" cy="93091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9B8CF"/>
    <a:srgbClr val="0066B3"/>
    <a:srgbClr val="256ABD"/>
    <a:srgbClr val="0D29B3"/>
    <a:srgbClr val="B10B2D"/>
    <a:srgbClr val="E7E6DD"/>
    <a:srgbClr val="4B7520"/>
    <a:srgbClr val="B9D3C2"/>
    <a:srgbClr val="6EBC94"/>
    <a:srgbClr val="007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2668" autoAdjust="0"/>
    <p:restoredTop sz="82139" autoAdjust="0"/>
  </p:normalViewPr>
  <p:slideViewPr>
    <p:cSldViewPr>
      <p:cViewPr>
        <p:scale>
          <a:sx n="66" d="100"/>
          <a:sy n="66" d="100"/>
        </p:scale>
        <p:origin x="-1790" y="-307"/>
      </p:cViewPr>
      <p:guideLst>
        <p:guide orient="horz" pos="432"/>
        <p:guide pos="288"/>
      </p:guideLst>
    </p:cSldViewPr>
  </p:slideViewPr>
  <p:outlineViewPr>
    <p:cViewPr>
      <p:scale>
        <a:sx n="33" d="100"/>
        <a:sy n="33" d="100"/>
      </p:scale>
      <p:origin x="0" y="1854"/>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1" d="100"/>
          <a:sy n="81" d="100"/>
        </p:scale>
        <p:origin x="-2580" y="-84"/>
      </p:cViewPr>
      <p:guideLst>
        <p:guide orient="horz" pos="2932"/>
        <p:guide pos="222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sz="quarter" idx="1"/>
          </p:nvPr>
        </p:nvSpPr>
        <p:spPr>
          <a:xfrm>
            <a:off x="3995217" y="0"/>
            <a:ext cx="3056414" cy="465455"/>
          </a:xfrm>
          <a:prstGeom prst="rect">
            <a:avLst/>
          </a:prstGeom>
        </p:spPr>
        <p:txBody>
          <a:bodyPr vert="horz" lIns="93497" tIns="46749" rIns="93497" bIns="46749" rtlCol="0"/>
          <a:lstStyle>
            <a:lvl1pPr algn="r">
              <a:defRPr sz="1200"/>
            </a:lvl1pPr>
          </a:lstStyle>
          <a:p>
            <a:fld id="{58A9BB3A-BCAC-4EC9-978D-B0F7BBA33729}" type="datetimeFigureOut">
              <a:rPr lang="en-US" smtClean="0"/>
              <a:t>4/1/2014</a:t>
            </a:fld>
            <a:endParaRPr lang="en-US"/>
          </a:p>
        </p:txBody>
      </p:sp>
      <p:sp>
        <p:nvSpPr>
          <p:cNvPr id="4" name="Footer Placeholder 3"/>
          <p:cNvSpPr>
            <a:spLocks noGrp="1"/>
          </p:cNvSpPr>
          <p:nvPr>
            <p:ph type="ftr" sz="quarter" idx="2"/>
          </p:nvPr>
        </p:nvSpPr>
        <p:spPr>
          <a:xfrm>
            <a:off x="0" y="8842029"/>
            <a:ext cx="3056414" cy="465455"/>
          </a:xfrm>
          <a:prstGeom prst="rect">
            <a:avLst/>
          </a:prstGeom>
        </p:spPr>
        <p:txBody>
          <a:bodyPr vert="horz" lIns="93497" tIns="46749" rIns="93497" bIns="46749" rtlCol="0" anchor="b"/>
          <a:lstStyle>
            <a:lvl1pPr algn="l">
              <a:defRPr sz="1200"/>
            </a:lvl1pPr>
          </a:lstStyle>
          <a:p>
            <a:endParaRPr lang="en-US"/>
          </a:p>
        </p:txBody>
      </p:sp>
      <p:sp>
        <p:nvSpPr>
          <p:cNvPr id="5" name="Slide Number Placeholder 4"/>
          <p:cNvSpPr>
            <a:spLocks noGrp="1"/>
          </p:cNvSpPr>
          <p:nvPr>
            <p:ph type="sldNum" sz="quarter" idx="3"/>
          </p:nvPr>
        </p:nvSpPr>
        <p:spPr>
          <a:xfrm>
            <a:off x="3995217" y="8842029"/>
            <a:ext cx="3056414" cy="465455"/>
          </a:xfrm>
          <a:prstGeom prst="rect">
            <a:avLst/>
          </a:prstGeom>
        </p:spPr>
        <p:txBody>
          <a:bodyPr vert="horz" lIns="93497" tIns="46749" rIns="93497" bIns="46749" rtlCol="0" anchor="b"/>
          <a:lstStyle>
            <a:lvl1pPr algn="r">
              <a:defRPr sz="1200"/>
            </a:lvl1pPr>
          </a:lstStyle>
          <a:p>
            <a:fld id="{092BC712-8560-4688-9A6D-0AD76F9D5667}" type="slidenum">
              <a:rPr lang="en-US" smtClean="0"/>
              <a:t>‹#›</a:t>
            </a:fld>
            <a:endParaRPr lang="en-US"/>
          </a:p>
        </p:txBody>
      </p:sp>
    </p:spTree>
    <p:extLst>
      <p:ext uri="{BB962C8B-B14F-4D97-AF65-F5344CB8AC3E}">
        <p14:creationId xmlns:p14="http://schemas.microsoft.com/office/powerpoint/2010/main" val="16092681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5455"/>
          </a:xfrm>
          <a:prstGeom prst="rect">
            <a:avLst/>
          </a:prstGeom>
        </p:spPr>
        <p:txBody>
          <a:bodyPr vert="horz" lIns="93497" tIns="46749" rIns="93497" bIns="46749"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995217" y="0"/>
            <a:ext cx="3056414" cy="465455"/>
          </a:xfrm>
          <a:prstGeom prst="rect">
            <a:avLst/>
          </a:prstGeom>
        </p:spPr>
        <p:txBody>
          <a:bodyPr vert="horz" lIns="93497" tIns="46749" rIns="93497" bIns="46749" rtlCol="0"/>
          <a:lstStyle>
            <a:lvl1pPr algn="r" fontAlgn="auto">
              <a:spcBef>
                <a:spcPts val="0"/>
              </a:spcBef>
              <a:spcAft>
                <a:spcPts val="0"/>
              </a:spcAft>
              <a:defRPr sz="1200">
                <a:latin typeface="+mn-lt"/>
                <a:cs typeface="+mn-cs"/>
              </a:defRPr>
            </a:lvl1pPr>
          </a:lstStyle>
          <a:p>
            <a:pPr>
              <a:defRPr/>
            </a:pPr>
            <a:fld id="{4FB82966-E6E4-47C2-8832-A05F41FF2268}" type="datetimeFigureOut">
              <a:rPr lang="en-US"/>
              <a:pPr>
                <a:defRPr/>
              </a:pPr>
              <a:t>4/1/2014</a:t>
            </a:fld>
            <a:endParaRPr lang="en-US"/>
          </a:p>
        </p:txBody>
      </p:sp>
      <p:sp>
        <p:nvSpPr>
          <p:cNvPr id="4" name="Slide Image Placeholder 3"/>
          <p:cNvSpPr>
            <a:spLocks noGrp="1" noRot="1" noChangeAspect="1"/>
          </p:cNvSpPr>
          <p:nvPr>
            <p:ph type="sldImg" idx="2"/>
          </p:nvPr>
        </p:nvSpPr>
        <p:spPr>
          <a:xfrm>
            <a:off x="1200150" y="698500"/>
            <a:ext cx="4654550" cy="3490913"/>
          </a:xfrm>
          <a:prstGeom prst="rect">
            <a:avLst/>
          </a:prstGeom>
          <a:noFill/>
          <a:ln w="12700">
            <a:solidFill>
              <a:prstClr val="black"/>
            </a:solidFill>
          </a:ln>
        </p:spPr>
        <p:txBody>
          <a:bodyPr vert="horz" lIns="93497" tIns="46749" rIns="93497" bIns="46749" rtlCol="0" anchor="ctr"/>
          <a:lstStyle/>
          <a:p>
            <a:pPr lvl="0"/>
            <a:endParaRPr lang="en-US" noProof="0"/>
          </a:p>
        </p:txBody>
      </p:sp>
      <p:sp>
        <p:nvSpPr>
          <p:cNvPr id="5" name="Notes Placeholder 4"/>
          <p:cNvSpPr>
            <a:spLocks noGrp="1"/>
          </p:cNvSpPr>
          <p:nvPr>
            <p:ph type="body" sz="quarter" idx="3"/>
          </p:nvPr>
        </p:nvSpPr>
        <p:spPr>
          <a:xfrm>
            <a:off x="705327" y="4421823"/>
            <a:ext cx="5642610" cy="4189095"/>
          </a:xfrm>
          <a:prstGeom prst="rect">
            <a:avLst/>
          </a:prstGeom>
        </p:spPr>
        <p:txBody>
          <a:bodyPr vert="horz" lIns="93497" tIns="46749" rIns="93497" bIns="46749"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42029"/>
            <a:ext cx="3056414" cy="465455"/>
          </a:xfrm>
          <a:prstGeom prst="rect">
            <a:avLst/>
          </a:prstGeom>
        </p:spPr>
        <p:txBody>
          <a:bodyPr vert="horz" lIns="93497" tIns="46749" rIns="93497" bIns="46749"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995217" y="8842029"/>
            <a:ext cx="3056414" cy="465455"/>
          </a:xfrm>
          <a:prstGeom prst="rect">
            <a:avLst/>
          </a:prstGeom>
        </p:spPr>
        <p:txBody>
          <a:bodyPr vert="horz" lIns="93497" tIns="46749" rIns="93497" bIns="46749" rtlCol="0" anchor="b"/>
          <a:lstStyle>
            <a:lvl1pPr algn="r" fontAlgn="auto">
              <a:spcBef>
                <a:spcPts val="0"/>
              </a:spcBef>
              <a:spcAft>
                <a:spcPts val="0"/>
              </a:spcAft>
              <a:defRPr sz="1200">
                <a:latin typeface="+mn-lt"/>
                <a:cs typeface="+mn-cs"/>
              </a:defRPr>
            </a:lvl1pPr>
          </a:lstStyle>
          <a:p>
            <a:pPr>
              <a:defRPr/>
            </a:pPr>
            <a:fld id="{180FDDB8-901D-4D46-A4E8-DCBCC8570ABF}" type="slidenum">
              <a:rPr lang="en-US"/>
              <a:pPr>
                <a:defRPr/>
              </a:pPr>
              <a:t>‹#›</a:t>
            </a:fld>
            <a:endParaRPr lang="en-US"/>
          </a:p>
        </p:txBody>
      </p:sp>
    </p:spTree>
    <p:extLst>
      <p:ext uri="{BB962C8B-B14F-4D97-AF65-F5344CB8AC3E}">
        <p14:creationId xmlns:p14="http://schemas.microsoft.com/office/powerpoint/2010/main" val="334652006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cei.org/studies-issue-analysis/private-property-rights-wildlife-southern-africa-experiment" TargetMode="External"/><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Because utilities do not bear the cost of acid</a:t>
            </a:r>
          </a:p>
          <a:p>
            <a:r>
              <a:rPr lang="en-US" sz="1200" b="0" i="0" u="none" strike="noStrike" kern="1200" baseline="0" dirty="0" smtClean="0">
                <a:solidFill>
                  <a:schemeClr val="tx1"/>
                </a:solidFill>
                <a:latin typeface="+mn-lt"/>
                <a:ea typeface="+mn-ea"/>
                <a:cs typeface="+mn-cs"/>
              </a:rPr>
              <a:t>rain, they produce electricity beyond the</a:t>
            </a:r>
          </a:p>
          <a:p>
            <a:r>
              <a:rPr lang="en-US" sz="1200" b="0" i="0" u="none" strike="noStrike" kern="1200" baseline="0" dirty="0" smtClean="0">
                <a:solidFill>
                  <a:schemeClr val="tx1"/>
                </a:solidFill>
                <a:latin typeface="+mn-lt"/>
                <a:ea typeface="+mn-ea"/>
                <a:cs typeface="+mn-cs"/>
              </a:rPr>
              <a:t>economically efficient level. Supply curve </a:t>
            </a:r>
            <a:r>
              <a:rPr lang="en-US" sz="1200" b="0" i="1" u="none" strike="noStrike" kern="1200" baseline="0" dirty="0" smtClean="0">
                <a:solidFill>
                  <a:schemeClr val="tx1"/>
                </a:solidFill>
                <a:latin typeface="+mn-lt"/>
                <a:ea typeface="+mn-ea"/>
                <a:cs typeface="+mn-cs"/>
              </a:rPr>
              <a:t>S</a:t>
            </a:r>
            <a:r>
              <a:rPr lang="en-US" sz="1200" b="0" i="0" u="none" strike="noStrike" kern="1200" baseline="0" dirty="0" smtClean="0">
                <a:solidFill>
                  <a:schemeClr val="tx1"/>
                </a:solidFill>
                <a:latin typeface="+mn-lt"/>
                <a:ea typeface="+mn-ea"/>
                <a:cs typeface="+mn-cs"/>
              </a:rPr>
              <a:t>1</a:t>
            </a:r>
          </a:p>
          <a:p>
            <a:r>
              <a:rPr lang="en-US" sz="1200" b="0" i="0" u="none" strike="noStrike" kern="1200" baseline="0" dirty="0" smtClean="0">
                <a:solidFill>
                  <a:schemeClr val="tx1"/>
                </a:solidFill>
                <a:latin typeface="+mn-lt"/>
                <a:ea typeface="+mn-ea"/>
                <a:cs typeface="+mn-cs"/>
              </a:rPr>
              <a:t>represents just the marginal private cost that</a:t>
            </a:r>
          </a:p>
          <a:p>
            <a:r>
              <a:rPr lang="en-US" sz="1200" b="0" i="0" u="none" strike="noStrike" kern="1200" baseline="0" dirty="0" smtClean="0">
                <a:solidFill>
                  <a:schemeClr val="tx1"/>
                </a:solidFill>
                <a:latin typeface="+mn-lt"/>
                <a:ea typeface="+mn-ea"/>
                <a:cs typeface="+mn-cs"/>
              </a:rPr>
              <a:t>the utility has to pay. Supply curve </a:t>
            </a:r>
            <a:r>
              <a:rPr lang="en-US" sz="1200" b="0" i="1" u="none" strike="noStrike" kern="1200" baseline="0" dirty="0" smtClean="0">
                <a:solidFill>
                  <a:schemeClr val="tx1"/>
                </a:solidFill>
                <a:latin typeface="+mn-lt"/>
                <a:ea typeface="+mn-ea"/>
                <a:cs typeface="+mn-cs"/>
              </a:rPr>
              <a:t>S</a:t>
            </a:r>
            <a:r>
              <a:rPr lang="en-US" sz="1200" b="0" i="0" u="none" strike="noStrike" kern="1200" baseline="0" dirty="0" smtClean="0">
                <a:solidFill>
                  <a:schemeClr val="tx1"/>
                </a:solidFill>
                <a:latin typeface="+mn-lt"/>
                <a:ea typeface="+mn-ea"/>
                <a:cs typeface="+mn-cs"/>
              </a:rPr>
              <a:t>2 represents</a:t>
            </a:r>
          </a:p>
          <a:p>
            <a:r>
              <a:rPr lang="en-US" sz="1200" b="0" i="0" u="none" strike="noStrike" kern="1200" baseline="0" dirty="0" smtClean="0">
                <a:solidFill>
                  <a:schemeClr val="tx1"/>
                </a:solidFill>
                <a:latin typeface="+mn-lt"/>
                <a:ea typeface="+mn-ea"/>
                <a:cs typeface="+mn-cs"/>
              </a:rPr>
              <a:t>the marginal social cost, which includes</a:t>
            </a:r>
          </a:p>
          <a:p>
            <a:r>
              <a:rPr lang="en-US" sz="1200" b="0" i="0" u="none" strike="noStrike" kern="1200" baseline="0" dirty="0" smtClean="0">
                <a:solidFill>
                  <a:schemeClr val="tx1"/>
                </a:solidFill>
                <a:latin typeface="+mn-lt"/>
                <a:ea typeface="+mn-ea"/>
                <a:cs typeface="+mn-cs"/>
              </a:rPr>
              <a:t>the costs to those affected by acid rain. If the</a:t>
            </a:r>
          </a:p>
          <a:p>
            <a:r>
              <a:rPr lang="en-US" sz="1200" b="0" i="0" u="none" strike="noStrike" kern="1200" baseline="0" dirty="0" smtClean="0">
                <a:solidFill>
                  <a:schemeClr val="tx1"/>
                </a:solidFill>
                <a:latin typeface="+mn-lt"/>
                <a:ea typeface="+mn-ea"/>
                <a:cs typeface="+mn-cs"/>
              </a:rPr>
              <a:t>supply curve were </a:t>
            </a:r>
            <a:r>
              <a:rPr lang="en-US" sz="1200" b="0" i="1" u="none" strike="noStrike" kern="1200" baseline="0" dirty="0" smtClean="0">
                <a:solidFill>
                  <a:schemeClr val="tx1"/>
                </a:solidFill>
                <a:latin typeface="+mn-lt"/>
                <a:ea typeface="+mn-ea"/>
                <a:cs typeface="+mn-cs"/>
              </a:rPr>
              <a:t>S</a:t>
            </a:r>
            <a:r>
              <a:rPr lang="en-US" sz="1200" b="0" i="0" u="none" strike="noStrike" kern="1200" baseline="0" dirty="0" smtClean="0">
                <a:solidFill>
                  <a:schemeClr val="tx1"/>
                </a:solidFill>
                <a:latin typeface="+mn-lt"/>
                <a:ea typeface="+mn-ea"/>
                <a:cs typeface="+mn-cs"/>
              </a:rPr>
              <a:t>2 rather than </a:t>
            </a:r>
            <a:r>
              <a:rPr lang="en-US" sz="1200" b="0" i="1" u="none" strike="noStrike" kern="1200" baseline="0" dirty="0" smtClean="0">
                <a:solidFill>
                  <a:schemeClr val="tx1"/>
                </a:solidFill>
                <a:latin typeface="+mn-lt"/>
                <a:ea typeface="+mn-ea"/>
                <a:cs typeface="+mn-cs"/>
              </a:rPr>
              <a:t>S</a:t>
            </a:r>
            <a:r>
              <a:rPr lang="en-US" sz="1200" b="0" i="0" u="none" strike="noStrike" kern="1200" baseline="0" dirty="0" smtClean="0">
                <a:solidFill>
                  <a:schemeClr val="tx1"/>
                </a:solidFill>
                <a:latin typeface="+mn-lt"/>
                <a:ea typeface="+mn-ea"/>
                <a:cs typeface="+mn-cs"/>
              </a:rPr>
              <a:t>1, market</a:t>
            </a:r>
          </a:p>
          <a:p>
            <a:r>
              <a:rPr lang="en-US" sz="1200" b="0" i="0" u="none" strike="noStrike" kern="1200" baseline="0" dirty="0" smtClean="0">
                <a:solidFill>
                  <a:schemeClr val="tx1"/>
                </a:solidFill>
                <a:latin typeface="+mn-lt"/>
                <a:ea typeface="+mn-ea"/>
                <a:cs typeface="+mn-cs"/>
              </a:rPr>
              <a:t>equilibrium would occur at price </a:t>
            </a:r>
            <a:r>
              <a:rPr lang="en-US" sz="1200" b="0" i="1" u="none" strike="noStrike" kern="1200" baseline="0" dirty="0" err="1" smtClean="0">
                <a:solidFill>
                  <a:schemeClr val="tx1"/>
                </a:solidFill>
                <a:latin typeface="+mn-lt"/>
                <a:ea typeface="+mn-ea"/>
                <a:cs typeface="+mn-cs"/>
              </a:rPr>
              <a:t>P</a:t>
            </a:r>
            <a:r>
              <a:rPr lang="en-US" sz="1200" b="0" i="0" u="none" strike="noStrike" kern="1200" baseline="0" dirty="0" err="1" smtClean="0">
                <a:solidFill>
                  <a:schemeClr val="tx1"/>
                </a:solidFill>
                <a:latin typeface="+mn-lt"/>
                <a:ea typeface="+mn-ea"/>
                <a:cs typeface="+mn-cs"/>
              </a:rPr>
              <a:t>Efficient</a:t>
            </a:r>
            <a:r>
              <a:rPr lang="en-US" sz="1200" b="0" i="0" u="none" strike="noStrike" kern="1200" baseline="0" dirty="0" smtClean="0">
                <a:solidFill>
                  <a:schemeClr val="tx1"/>
                </a:solidFill>
                <a:latin typeface="+mn-lt"/>
                <a:ea typeface="+mn-ea"/>
                <a:cs typeface="+mn-cs"/>
              </a:rPr>
              <a:t> and</a:t>
            </a:r>
          </a:p>
          <a:p>
            <a:r>
              <a:rPr lang="en-US" sz="1200" b="0" i="0" u="none" strike="noStrike" kern="1200" baseline="0" dirty="0" smtClean="0">
                <a:solidFill>
                  <a:schemeClr val="tx1"/>
                </a:solidFill>
                <a:latin typeface="+mn-lt"/>
                <a:ea typeface="+mn-ea"/>
                <a:cs typeface="+mn-cs"/>
              </a:rPr>
              <a:t>quantity </a:t>
            </a:r>
            <a:r>
              <a:rPr lang="en-US" sz="1200" b="0" i="1" u="none" strike="noStrike" kern="1200" baseline="0" dirty="0" err="1" smtClean="0">
                <a:solidFill>
                  <a:schemeClr val="tx1"/>
                </a:solidFill>
                <a:latin typeface="+mn-lt"/>
                <a:ea typeface="+mn-ea"/>
                <a:cs typeface="+mn-cs"/>
              </a:rPr>
              <a:t>Q</a:t>
            </a:r>
            <a:r>
              <a:rPr lang="en-US" sz="1200" b="0" i="0" u="none" strike="noStrike" kern="1200" baseline="0" dirty="0" err="1" smtClean="0">
                <a:solidFill>
                  <a:schemeClr val="tx1"/>
                </a:solidFill>
                <a:latin typeface="+mn-lt"/>
                <a:ea typeface="+mn-ea"/>
                <a:cs typeface="+mn-cs"/>
              </a:rPr>
              <a:t>Efficient</a:t>
            </a:r>
            <a:r>
              <a:rPr lang="en-US" sz="1200" b="0" i="0" u="none" strike="noStrike" kern="1200" baseline="0" dirty="0" smtClean="0">
                <a:solidFill>
                  <a:schemeClr val="tx1"/>
                </a:solidFill>
                <a:latin typeface="+mn-lt"/>
                <a:ea typeface="+mn-ea"/>
                <a:cs typeface="+mn-cs"/>
              </a:rPr>
              <a:t>, the economically efficient</a:t>
            </a:r>
          </a:p>
          <a:p>
            <a:r>
              <a:rPr lang="en-US" sz="1200" b="0" i="0" u="none" strike="noStrike" kern="1200" baseline="0" dirty="0" smtClean="0">
                <a:solidFill>
                  <a:schemeClr val="tx1"/>
                </a:solidFill>
                <a:latin typeface="+mn-lt"/>
                <a:ea typeface="+mn-ea"/>
                <a:cs typeface="+mn-cs"/>
              </a:rPr>
              <a:t>level of output. But, when the supply curve</a:t>
            </a:r>
          </a:p>
          <a:p>
            <a:r>
              <a:rPr lang="en-US" sz="1200" b="0" i="0" u="none" strike="noStrike" kern="1200" baseline="0" dirty="0" smtClean="0">
                <a:solidFill>
                  <a:schemeClr val="tx1"/>
                </a:solidFill>
                <a:latin typeface="+mn-lt"/>
                <a:ea typeface="+mn-ea"/>
                <a:cs typeface="+mn-cs"/>
              </a:rPr>
              <a:t>is </a:t>
            </a:r>
            <a:r>
              <a:rPr lang="en-US" sz="1200" b="0" i="1" u="none" strike="noStrike" kern="1200" baseline="0" dirty="0" smtClean="0">
                <a:solidFill>
                  <a:schemeClr val="tx1"/>
                </a:solidFill>
                <a:latin typeface="+mn-lt"/>
                <a:ea typeface="+mn-ea"/>
                <a:cs typeface="+mn-cs"/>
              </a:rPr>
              <a:t>S</a:t>
            </a:r>
            <a:r>
              <a:rPr lang="en-US" sz="1200" b="0" i="0" u="none" strike="noStrike" kern="1200" baseline="0" dirty="0" smtClean="0">
                <a:solidFill>
                  <a:schemeClr val="tx1"/>
                </a:solidFill>
                <a:latin typeface="+mn-lt"/>
                <a:ea typeface="+mn-ea"/>
                <a:cs typeface="+mn-cs"/>
              </a:rPr>
              <a:t>1, the market equilibrium occurs at price</a:t>
            </a:r>
          </a:p>
          <a:p>
            <a:r>
              <a:rPr lang="en-US" sz="1200" b="0" i="1" u="none" strike="noStrike" kern="1200" baseline="0" dirty="0" err="1" smtClean="0">
                <a:solidFill>
                  <a:schemeClr val="tx1"/>
                </a:solidFill>
                <a:latin typeface="+mn-lt"/>
                <a:ea typeface="+mn-ea"/>
                <a:cs typeface="+mn-cs"/>
              </a:rPr>
              <a:t>P</a:t>
            </a:r>
            <a:r>
              <a:rPr lang="en-US" sz="1200" b="0" i="0" u="none" strike="noStrike" kern="1200" baseline="0" dirty="0" err="1" smtClean="0">
                <a:solidFill>
                  <a:schemeClr val="tx1"/>
                </a:solidFill>
                <a:latin typeface="+mn-lt"/>
                <a:ea typeface="+mn-ea"/>
                <a:cs typeface="+mn-cs"/>
              </a:rPr>
              <a:t>Market</a:t>
            </a:r>
            <a:r>
              <a:rPr lang="en-US" sz="1200" b="0" i="0" u="none" strike="noStrike" kern="1200" baseline="0" dirty="0" smtClean="0">
                <a:solidFill>
                  <a:schemeClr val="tx1"/>
                </a:solidFill>
                <a:latin typeface="+mn-lt"/>
                <a:ea typeface="+mn-ea"/>
                <a:cs typeface="+mn-cs"/>
              </a:rPr>
              <a:t> and quantity </a:t>
            </a:r>
            <a:r>
              <a:rPr lang="en-US" sz="1200" b="0" i="1" u="none" strike="noStrike" kern="1200" baseline="0" dirty="0" err="1" smtClean="0">
                <a:solidFill>
                  <a:schemeClr val="tx1"/>
                </a:solidFill>
                <a:latin typeface="+mn-lt"/>
                <a:ea typeface="+mn-ea"/>
                <a:cs typeface="+mn-cs"/>
              </a:rPr>
              <a:t>Q</a:t>
            </a:r>
            <a:r>
              <a:rPr lang="en-US" sz="1200" b="0" i="0" u="none" strike="noStrike" kern="1200" baseline="0" dirty="0" err="1" smtClean="0">
                <a:solidFill>
                  <a:schemeClr val="tx1"/>
                </a:solidFill>
                <a:latin typeface="+mn-lt"/>
                <a:ea typeface="+mn-ea"/>
                <a:cs typeface="+mn-cs"/>
              </a:rPr>
              <a:t>Market</a:t>
            </a:r>
            <a:r>
              <a:rPr lang="en-US" sz="1200" b="0" i="0" u="none" strike="noStrike" kern="1200" baseline="0" dirty="0" smtClean="0">
                <a:solidFill>
                  <a:schemeClr val="tx1"/>
                </a:solidFill>
                <a:latin typeface="+mn-lt"/>
                <a:ea typeface="+mn-ea"/>
                <a:cs typeface="+mn-cs"/>
              </a:rPr>
              <a:t> where there is a</a:t>
            </a:r>
          </a:p>
          <a:p>
            <a:r>
              <a:rPr lang="en-US" sz="1200" b="0" i="0" u="none" strike="noStrike" kern="1200" baseline="0" dirty="0" smtClean="0">
                <a:solidFill>
                  <a:schemeClr val="tx1"/>
                </a:solidFill>
                <a:latin typeface="+mn-lt"/>
                <a:ea typeface="+mn-ea"/>
                <a:cs typeface="+mn-cs"/>
              </a:rPr>
              <a:t>deadweight loss equal to the area of the yellow</a:t>
            </a:r>
          </a:p>
          <a:p>
            <a:r>
              <a:rPr lang="en-US" sz="1200" b="0" i="0" u="none" strike="noStrike" kern="1200" baseline="0" dirty="0" smtClean="0">
                <a:solidFill>
                  <a:schemeClr val="tx1"/>
                </a:solidFill>
                <a:latin typeface="+mn-lt"/>
                <a:ea typeface="+mn-ea"/>
                <a:cs typeface="+mn-cs"/>
              </a:rPr>
              <a:t>triangle. Because of the deadweight loss,</a:t>
            </a:r>
          </a:p>
          <a:p>
            <a:r>
              <a:rPr lang="en-US" sz="1200" b="0" i="0" u="none" strike="noStrike" kern="1200" baseline="0" dirty="0" smtClean="0">
                <a:solidFill>
                  <a:schemeClr val="tx1"/>
                </a:solidFill>
                <a:latin typeface="+mn-lt"/>
                <a:ea typeface="+mn-ea"/>
                <a:cs typeface="+mn-cs"/>
              </a:rPr>
              <a:t>this equilibrium is not efficient.</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8</a:t>
            </a:fld>
            <a:endParaRPr lang="en-US"/>
          </a:p>
        </p:txBody>
      </p:sp>
    </p:spTree>
    <p:extLst>
      <p:ext uri="{BB962C8B-B14F-4D97-AF65-F5344CB8AC3E}">
        <p14:creationId xmlns:p14="http://schemas.microsoft.com/office/powerpoint/2010/main" val="489494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optimal quantity of a public good is</a:t>
            </a:r>
          </a:p>
          <a:p>
            <a:r>
              <a:rPr lang="en-US" sz="1200" b="0" i="0" u="none" strike="noStrike" kern="1200" baseline="0" dirty="0" smtClean="0">
                <a:solidFill>
                  <a:schemeClr val="tx1"/>
                </a:solidFill>
                <a:latin typeface="+mn-lt"/>
                <a:ea typeface="+mn-ea"/>
                <a:cs typeface="+mn-cs"/>
              </a:rPr>
              <a:t>produced where the sum of consumer surplus</a:t>
            </a:r>
          </a:p>
          <a:p>
            <a:r>
              <a:rPr lang="en-US" sz="1200" b="0" i="0" u="none" strike="noStrike" kern="1200" baseline="0" dirty="0" smtClean="0">
                <a:solidFill>
                  <a:schemeClr val="tx1"/>
                </a:solidFill>
                <a:latin typeface="+mn-lt"/>
                <a:ea typeface="+mn-ea"/>
                <a:cs typeface="+mn-cs"/>
              </a:rPr>
              <a:t>and producer surplus is maximized,</a:t>
            </a:r>
          </a:p>
          <a:p>
            <a:r>
              <a:rPr lang="en-US" sz="1200" b="0" i="0" u="none" strike="noStrike" kern="1200" baseline="0" dirty="0" smtClean="0">
                <a:solidFill>
                  <a:schemeClr val="tx1"/>
                </a:solidFill>
                <a:latin typeface="+mn-lt"/>
                <a:ea typeface="+mn-ea"/>
                <a:cs typeface="+mn-cs"/>
              </a:rPr>
              <a:t>which occurs where the demand curve intersects</a:t>
            </a:r>
          </a:p>
          <a:p>
            <a:r>
              <a:rPr lang="en-US" sz="1200" b="0" i="0" u="none" strike="noStrike" kern="1200" baseline="0" dirty="0" smtClean="0">
                <a:solidFill>
                  <a:schemeClr val="tx1"/>
                </a:solidFill>
                <a:latin typeface="+mn-lt"/>
                <a:ea typeface="+mn-ea"/>
                <a:cs typeface="+mn-cs"/>
              </a:rPr>
              <a:t>the supply curve. In this case, the</a:t>
            </a:r>
          </a:p>
          <a:p>
            <a:r>
              <a:rPr lang="en-US" sz="1200" b="0" i="0" u="none" strike="noStrike" kern="1200" baseline="0" dirty="0" smtClean="0">
                <a:solidFill>
                  <a:schemeClr val="tx1"/>
                </a:solidFill>
                <a:latin typeface="+mn-lt"/>
                <a:ea typeface="+mn-ea"/>
                <a:cs typeface="+mn-cs"/>
              </a:rPr>
              <a:t>optimal quantity of security guard services</a:t>
            </a:r>
          </a:p>
          <a:p>
            <a:r>
              <a:rPr lang="en-US" sz="1200" b="0" i="0" u="none" strike="noStrike" kern="1200" baseline="0" dirty="0" smtClean="0">
                <a:solidFill>
                  <a:schemeClr val="tx1"/>
                </a:solidFill>
                <a:latin typeface="+mn-lt"/>
                <a:ea typeface="+mn-ea"/>
                <a:cs typeface="+mn-cs"/>
              </a:rPr>
              <a:t>is 15 hours, at a price of $9 per hour.</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45</a:t>
            </a:fld>
            <a:endParaRPr lang="en-US"/>
          </a:p>
        </p:txBody>
      </p:sp>
    </p:spTree>
    <p:extLst>
      <p:ext uri="{BB962C8B-B14F-4D97-AF65-F5344CB8AC3E}">
        <p14:creationId xmlns:p14="http://schemas.microsoft.com/office/powerpoint/2010/main" val="126453122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For a common resource such as wood from</a:t>
            </a:r>
          </a:p>
          <a:p>
            <a:r>
              <a:rPr lang="en-US" sz="1200" b="0" i="0" u="none" strike="noStrike" kern="1200" baseline="0" dirty="0" smtClean="0">
                <a:solidFill>
                  <a:schemeClr val="tx1"/>
                </a:solidFill>
                <a:latin typeface="+mn-lt"/>
                <a:ea typeface="+mn-ea"/>
                <a:cs typeface="+mn-cs"/>
              </a:rPr>
              <a:t>a forest, the efficient level of use, </a:t>
            </a:r>
            <a:r>
              <a:rPr lang="en-US" sz="1200" b="0" i="1" u="none" strike="noStrike" kern="1200" baseline="0" dirty="0" err="1" smtClean="0">
                <a:solidFill>
                  <a:schemeClr val="tx1"/>
                </a:solidFill>
                <a:latin typeface="+mn-lt"/>
                <a:ea typeface="+mn-ea"/>
                <a:cs typeface="+mn-cs"/>
              </a:rPr>
              <a:t>Q</a:t>
            </a:r>
            <a:r>
              <a:rPr lang="en-US" sz="1200" b="0" i="0" u="none" strike="noStrike" kern="1200" baseline="0" dirty="0" err="1" smtClean="0">
                <a:solidFill>
                  <a:schemeClr val="tx1"/>
                </a:solidFill>
                <a:latin typeface="+mn-lt"/>
                <a:ea typeface="+mn-ea"/>
                <a:cs typeface="+mn-cs"/>
              </a:rPr>
              <a:t>Efficient</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is determined by the intersection of the</a:t>
            </a:r>
          </a:p>
          <a:p>
            <a:r>
              <a:rPr lang="en-US" sz="1200" b="0" i="0" u="none" strike="noStrike" kern="1200" baseline="0" dirty="0" smtClean="0">
                <a:solidFill>
                  <a:schemeClr val="tx1"/>
                </a:solidFill>
                <a:latin typeface="+mn-lt"/>
                <a:ea typeface="+mn-ea"/>
                <a:cs typeface="+mn-cs"/>
              </a:rPr>
              <a:t>demand curve, which represents the marginal</a:t>
            </a:r>
          </a:p>
          <a:p>
            <a:r>
              <a:rPr lang="en-US" sz="1200" b="0" i="0" u="none" strike="noStrike" kern="1200" baseline="0" dirty="0" smtClean="0">
                <a:solidFill>
                  <a:schemeClr val="tx1"/>
                </a:solidFill>
                <a:latin typeface="+mn-lt"/>
                <a:ea typeface="+mn-ea"/>
                <a:cs typeface="+mn-cs"/>
              </a:rPr>
              <a:t>benefit received by consumers, and </a:t>
            </a:r>
            <a:r>
              <a:rPr lang="en-US" sz="1200" b="0" i="1" u="none" strike="noStrike" kern="1200" baseline="0" dirty="0" smtClean="0">
                <a:solidFill>
                  <a:schemeClr val="tx1"/>
                </a:solidFill>
                <a:latin typeface="+mn-lt"/>
                <a:ea typeface="+mn-ea"/>
                <a:cs typeface="+mn-cs"/>
              </a:rPr>
              <a:t>S</a:t>
            </a:r>
            <a:r>
              <a:rPr lang="en-US" sz="1200" b="0" i="0" u="none" strike="noStrike" kern="1200" baseline="0" dirty="0" smtClean="0">
                <a:solidFill>
                  <a:schemeClr val="tx1"/>
                </a:solidFill>
                <a:latin typeface="+mn-lt"/>
                <a:ea typeface="+mn-ea"/>
                <a:cs typeface="+mn-cs"/>
              </a:rPr>
              <a:t>2,</a:t>
            </a:r>
          </a:p>
          <a:p>
            <a:r>
              <a:rPr lang="en-US" sz="1200" b="0" i="0" u="none" strike="noStrike" kern="1200" baseline="0" dirty="0" smtClean="0">
                <a:solidFill>
                  <a:schemeClr val="tx1"/>
                </a:solidFill>
                <a:latin typeface="+mn-lt"/>
                <a:ea typeface="+mn-ea"/>
                <a:cs typeface="+mn-cs"/>
              </a:rPr>
              <a:t>which represents the marginal social cost of</a:t>
            </a:r>
          </a:p>
          <a:p>
            <a:r>
              <a:rPr lang="en-US" sz="1200" b="0" i="0" u="none" strike="noStrike" kern="1200" baseline="0" dirty="0" smtClean="0">
                <a:solidFill>
                  <a:schemeClr val="tx1"/>
                </a:solidFill>
                <a:latin typeface="+mn-lt"/>
                <a:ea typeface="+mn-ea"/>
                <a:cs typeface="+mn-cs"/>
              </a:rPr>
              <a:t>cutting the wood. Because each individual</a:t>
            </a:r>
          </a:p>
          <a:p>
            <a:r>
              <a:rPr lang="en-US" sz="1200" b="0" i="0" u="none" strike="noStrike" kern="1200" baseline="0" dirty="0" smtClean="0">
                <a:solidFill>
                  <a:schemeClr val="tx1"/>
                </a:solidFill>
                <a:latin typeface="+mn-lt"/>
                <a:ea typeface="+mn-ea"/>
                <a:cs typeface="+mn-cs"/>
              </a:rPr>
              <a:t>tree cutter ignores the external cost, the</a:t>
            </a:r>
          </a:p>
          <a:p>
            <a:r>
              <a:rPr lang="en-US" sz="1200" b="0" i="0" u="none" strike="noStrike" kern="1200" baseline="0" dirty="0" smtClean="0">
                <a:solidFill>
                  <a:schemeClr val="tx1"/>
                </a:solidFill>
                <a:latin typeface="+mn-lt"/>
                <a:ea typeface="+mn-ea"/>
                <a:cs typeface="+mn-cs"/>
              </a:rPr>
              <a:t>equilibrium quantity of wood cut is </a:t>
            </a:r>
            <a:r>
              <a:rPr lang="en-US" sz="1200" b="0" i="1" u="none" strike="noStrike" kern="1200" baseline="0" dirty="0" err="1" smtClean="0">
                <a:solidFill>
                  <a:schemeClr val="tx1"/>
                </a:solidFill>
                <a:latin typeface="+mn-lt"/>
                <a:ea typeface="+mn-ea"/>
                <a:cs typeface="+mn-cs"/>
              </a:rPr>
              <a:t>Q</a:t>
            </a:r>
            <a:r>
              <a:rPr lang="en-US" sz="1200" b="0" i="0" u="none" strike="noStrike" kern="1200" baseline="0" dirty="0" err="1" smtClean="0">
                <a:solidFill>
                  <a:schemeClr val="tx1"/>
                </a:solidFill>
                <a:latin typeface="+mn-lt"/>
                <a:ea typeface="+mn-ea"/>
                <a:cs typeface="+mn-cs"/>
              </a:rPr>
              <a:t>Actual</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which is greater than the efficient quantity.</a:t>
            </a:r>
          </a:p>
          <a:p>
            <a:r>
              <a:rPr lang="en-US" sz="1200" b="0" i="0" u="none" strike="noStrike" kern="1200" baseline="0" dirty="0" smtClean="0">
                <a:solidFill>
                  <a:schemeClr val="tx1"/>
                </a:solidFill>
                <a:latin typeface="+mn-lt"/>
                <a:ea typeface="+mn-ea"/>
                <a:cs typeface="+mn-cs"/>
              </a:rPr>
              <a:t>At the actual equilibrium level of output,</a:t>
            </a:r>
          </a:p>
          <a:p>
            <a:r>
              <a:rPr lang="en-US" sz="1200" b="0" i="0" u="none" strike="noStrike" kern="1200" baseline="0" dirty="0" smtClean="0">
                <a:solidFill>
                  <a:schemeClr val="tx1"/>
                </a:solidFill>
                <a:latin typeface="+mn-lt"/>
                <a:ea typeface="+mn-ea"/>
                <a:cs typeface="+mn-cs"/>
              </a:rPr>
              <a:t>there is a deadweight loss, as shown by the</a:t>
            </a:r>
          </a:p>
          <a:p>
            <a:r>
              <a:rPr lang="en-US" sz="1200" b="0" i="0" u="none" strike="noStrike" kern="1200" baseline="0" smtClean="0">
                <a:solidFill>
                  <a:schemeClr val="tx1"/>
                </a:solidFill>
                <a:latin typeface="+mn-lt"/>
                <a:ea typeface="+mn-ea"/>
                <a:cs typeface="+mn-cs"/>
              </a:rPr>
              <a:t>yellow triangle.</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47</a:t>
            </a:fld>
            <a:endParaRPr lang="en-US"/>
          </a:p>
        </p:txBody>
      </p:sp>
    </p:spTree>
    <p:extLst>
      <p:ext uri="{BB962C8B-B14F-4D97-AF65-F5344CB8AC3E}">
        <p14:creationId xmlns:p14="http://schemas.microsoft.com/office/powerpoint/2010/main" val="26379836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Source: </a:t>
            </a:r>
            <a:r>
              <a:rPr lang="en-US" altLang="en-US" dirty="0">
                <a:hlinkClick r:id="rId3"/>
              </a:rPr>
              <a:t>http://cei.org/studies-issue-analysis/private-property-rights-wildlife-southern-africa-experiment</a:t>
            </a:r>
            <a:endParaRPr lang="en-US" altLang="en-US" dirty="0"/>
          </a:p>
          <a:p>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49</a:t>
            </a:fld>
            <a:endParaRPr lang="en-US"/>
          </a:p>
        </p:txBody>
      </p:sp>
    </p:spTree>
    <p:extLst>
      <p:ext uri="{BB962C8B-B14F-4D97-AF65-F5344CB8AC3E}">
        <p14:creationId xmlns:p14="http://schemas.microsoft.com/office/powerpoint/2010/main" val="324319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People who do not consume college educations</a:t>
            </a:r>
          </a:p>
          <a:p>
            <a:r>
              <a:rPr lang="en-US" sz="1200" b="0" i="0" u="none" strike="noStrike" kern="1200" baseline="0" dirty="0" smtClean="0">
                <a:solidFill>
                  <a:schemeClr val="tx1"/>
                </a:solidFill>
                <a:latin typeface="+mn-lt"/>
                <a:ea typeface="+mn-ea"/>
                <a:cs typeface="+mn-cs"/>
              </a:rPr>
              <a:t>can still benefit from them. As a result,</a:t>
            </a:r>
          </a:p>
          <a:p>
            <a:r>
              <a:rPr lang="en-US" sz="1200" b="0" i="0" u="none" strike="noStrike" kern="1200" baseline="0" dirty="0" smtClean="0">
                <a:solidFill>
                  <a:schemeClr val="tx1"/>
                </a:solidFill>
                <a:latin typeface="+mn-lt"/>
                <a:ea typeface="+mn-ea"/>
                <a:cs typeface="+mn-cs"/>
              </a:rPr>
              <a:t>the marginal social benefit from a college</a:t>
            </a:r>
          </a:p>
          <a:p>
            <a:r>
              <a:rPr lang="en-US" sz="1200" b="0" i="0" u="none" strike="noStrike" kern="1200" baseline="0" dirty="0" smtClean="0">
                <a:solidFill>
                  <a:schemeClr val="tx1"/>
                </a:solidFill>
                <a:latin typeface="+mn-lt"/>
                <a:ea typeface="+mn-ea"/>
                <a:cs typeface="+mn-cs"/>
              </a:rPr>
              <a:t>education is greater than the marginal private</a:t>
            </a:r>
          </a:p>
          <a:p>
            <a:r>
              <a:rPr lang="en-US" sz="1200" b="0" i="0" u="none" strike="noStrike" kern="1200" baseline="0" dirty="0" smtClean="0">
                <a:solidFill>
                  <a:schemeClr val="tx1"/>
                </a:solidFill>
                <a:latin typeface="+mn-lt"/>
                <a:ea typeface="+mn-ea"/>
                <a:cs typeface="+mn-cs"/>
              </a:rPr>
              <a:t>benefit to college students. Because</a:t>
            </a:r>
          </a:p>
          <a:p>
            <a:r>
              <a:rPr lang="en-US" sz="1200" b="0" i="0" u="none" strike="noStrike" kern="1200" baseline="0" dirty="0" smtClean="0">
                <a:solidFill>
                  <a:schemeClr val="tx1"/>
                </a:solidFill>
                <a:latin typeface="+mn-lt"/>
                <a:ea typeface="+mn-ea"/>
                <a:cs typeface="+mn-cs"/>
              </a:rPr>
              <a:t>only the marginal private benefit is represented</a:t>
            </a:r>
          </a:p>
          <a:p>
            <a:r>
              <a:rPr lang="en-US" sz="1200" b="0" i="0" u="none" strike="noStrike" kern="1200" baseline="0" dirty="0" smtClean="0">
                <a:solidFill>
                  <a:schemeClr val="tx1"/>
                </a:solidFill>
                <a:latin typeface="+mn-lt"/>
                <a:ea typeface="+mn-ea"/>
                <a:cs typeface="+mn-cs"/>
              </a:rPr>
              <a:t>in the market demand curve </a:t>
            </a:r>
            <a:r>
              <a:rPr lang="en-US" sz="1200" b="0" i="1" u="none" strike="noStrike" kern="1200" baseline="0" dirty="0" smtClean="0">
                <a:solidFill>
                  <a:schemeClr val="tx1"/>
                </a:solidFill>
                <a:latin typeface="+mn-lt"/>
                <a:ea typeface="+mn-ea"/>
                <a:cs typeface="+mn-cs"/>
              </a:rPr>
              <a:t>D</a:t>
            </a:r>
            <a:r>
              <a:rPr lang="en-US" sz="1200" b="0" i="0" u="none" strike="noStrike" kern="1200" baseline="0" dirty="0" smtClean="0">
                <a:solidFill>
                  <a:schemeClr val="tx1"/>
                </a:solidFill>
                <a:latin typeface="+mn-lt"/>
                <a:ea typeface="+mn-ea"/>
                <a:cs typeface="+mn-cs"/>
              </a:rPr>
              <a:t>1, the</a:t>
            </a:r>
          </a:p>
          <a:p>
            <a:r>
              <a:rPr lang="en-US" sz="1200" b="0" i="0" u="none" strike="noStrike" kern="1200" baseline="0" dirty="0" smtClean="0">
                <a:solidFill>
                  <a:schemeClr val="tx1"/>
                </a:solidFill>
                <a:latin typeface="+mn-lt"/>
                <a:ea typeface="+mn-ea"/>
                <a:cs typeface="+mn-cs"/>
              </a:rPr>
              <a:t>quantity of college educations produced,</a:t>
            </a:r>
          </a:p>
          <a:p>
            <a:r>
              <a:rPr lang="en-US" sz="1200" b="0" i="1" u="none" strike="noStrike" kern="1200" baseline="0" dirty="0" err="1" smtClean="0">
                <a:solidFill>
                  <a:schemeClr val="tx1"/>
                </a:solidFill>
                <a:latin typeface="+mn-lt"/>
                <a:ea typeface="+mn-ea"/>
                <a:cs typeface="+mn-cs"/>
              </a:rPr>
              <a:t>Q</a:t>
            </a:r>
            <a:r>
              <a:rPr lang="en-US" sz="1200" b="0" i="0" u="none" strike="noStrike" kern="1200" baseline="0" dirty="0" err="1" smtClean="0">
                <a:solidFill>
                  <a:schemeClr val="tx1"/>
                </a:solidFill>
                <a:latin typeface="+mn-lt"/>
                <a:ea typeface="+mn-ea"/>
                <a:cs typeface="+mn-cs"/>
              </a:rPr>
              <a:t>Market</a:t>
            </a:r>
            <a:r>
              <a:rPr lang="en-US" sz="1200" b="0" i="0" u="none" strike="noStrike" kern="1200" baseline="0" dirty="0" smtClean="0">
                <a:solidFill>
                  <a:schemeClr val="tx1"/>
                </a:solidFill>
                <a:latin typeface="+mn-lt"/>
                <a:ea typeface="+mn-ea"/>
                <a:cs typeface="+mn-cs"/>
              </a:rPr>
              <a:t>, is too low. If the market demand</a:t>
            </a:r>
          </a:p>
          <a:p>
            <a:r>
              <a:rPr lang="en-US" sz="1200" b="0" i="0" u="none" strike="noStrike" kern="1200" baseline="0" dirty="0" smtClean="0">
                <a:solidFill>
                  <a:schemeClr val="tx1"/>
                </a:solidFill>
                <a:latin typeface="+mn-lt"/>
                <a:ea typeface="+mn-ea"/>
                <a:cs typeface="+mn-cs"/>
              </a:rPr>
              <a:t>curve were </a:t>
            </a:r>
            <a:r>
              <a:rPr lang="en-US" sz="1200" b="0" i="1" u="none" strike="noStrike" kern="1200" baseline="0" dirty="0" smtClean="0">
                <a:solidFill>
                  <a:schemeClr val="tx1"/>
                </a:solidFill>
                <a:latin typeface="+mn-lt"/>
                <a:ea typeface="+mn-ea"/>
                <a:cs typeface="+mn-cs"/>
              </a:rPr>
              <a:t>D</a:t>
            </a:r>
            <a:r>
              <a:rPr lang="en-US" sz="1200" b="0" i="0" u="none" strike="noStrike" kern="1200" baseline="0" dirty="0" smtClean="0">
                <a:solidFill>
                  <a:schemeClr val="tx1"/>
                </a:solidFill>
                <a:latin typeface="+mn-lt"/>
                <a:ea typeface="+mn-ea"/>
                <a:cs typeface="+mn-cs"/>
              </a:rPr>
              <a:t>2 instead of </a:t>
            </a:r>
            <a:r>
              <a:rPr lang="en-US" sz="1200" b="0" i="1" u="none" strike="noStrike" kern="1200" baseline="0" dirty="0" smtClean="0">
                <a:solidFill>
                  <a:schemeClr val="tx1"/>
                </a:solidFill>
                <a:latin typeface="+mn-lt"/>
                <a:ea typeface="+mn-ea"/>
                <a:cs typeface="+mn-cs"/>
              </a:rPr>
              <a:t>D</a:t>
            </a:r>
            <a:r>
              <a:rPr lang="en-US" sz="1200" b="0" i="0" u="none" strike="noStrike" kern="1200" baseline="0" dirty="0" smtClean="0">
                <a:solidFill>
                  <a:schemeClr val="tx1"/>
                </a:solidFill>
                <a:latin typeface="+mn-lt"/>
                <a:ea typeface="+mn-ea"/>
                <a:cs typeface="+mn-cs"/>
              </a:rPr>
              <a:t>1, the level of college</a:t>
            </a:r>
          </a:p>
          <a:p>
            <a:r>
              <a:rPr lang="en-US" sz="1200" b="0" i="0" u="none" strike="noStrike" kern="1200" baseline="0" dirty="0" smtClean="0">
                <a:solidFill>
                  <a:schemeClr val="tx1"/>
                </a:solidFill>
                <a:latin typeface="+mn-lt"/>
                <a:ea typeface="+mn-ea"/>
                <a:cs typeface="+mn-cs"/>
              </a:rPr>
              <a:t>educations produced would be </a:t>
            </a:r>
            <a:r>
              <a:rPr lang="en-US" sz="1200" b="0" i="1" u="none" strike="noStrike" kern="1200" baseline="0" dirty="0" err="1" smtClean="0">
                <a:solidFill>
                  <a:schemeClr val="tx1"/>
                </a:solidFill>
                <a:latin typeface="+mn-lt"/>
                <a:ea typeface="+mn-ea"/>
                <a:cs typeface="+mn-cs"/>
              </a:rPr>
              <a:t>Q</a:t>
            </a:r>
            <a:r>
              <a:rPr lang="en-US" sz="1200" b="0" i="0" u="none" strike="noStrike" kern="1200" baseline="0" dirty="0" err="1" smtClean="0">
                <a:solidFill>
                  <a:schemeClr val="tx1"/>
                </a:solidFill>
                <a:latin typeface="+mn-lt"/>
                <a:ea typeface="+mn-ea"/>
                <a:cs typeface="+mn-cs"/>
              </a:rPr>
              <a:t>Efficient</a:t>
            </a:r>
            <a:r>
              <a:rPr lang="en-US" sz="1200" b="0" i="0" u="none" strike="noStrike" kern="1200" baseline="0" dirty="0" smtClean="0">
                <a:solidFill>
                  <a:schemeClr val="tx1"/>
                </a:solidFill>
                <a:latin typeface="+mn-lt"/>
                <a:ea typeface="+mn-ea"/>
                <a:cs typeface="+mn-cs"/>
              </a:rPr>
              <a:t>,</a:t>
            </a:r>
          </a:p>
          <a:p>
            <a:r>
              <a:rPr lang="en-US" sz="1200" b="0" i="0" u="none" strike="noStrike" kern="1200" baseline="0" dirty="0" smtClean="0">
                <a:solidFill>
                  <a:schemeClr val="tx1"/>
                </a:solidFill>
                <a:latin typeface="+mn-lt"/>
                <a:ea typeface="+mn-ea"/>
                <a:cs typeface="+mn-cs"/>
              </a:rPr>
              <a:t>which is the efficient level. At the market</a:t>
            </a:r>
          </a:p>
          <a:p>
            <a:r>
              <a:rPr lang="en-US" sz="1200" b="0" i="0" u="none" strike="noStrike" kern="1200" baseline="0" dirty="0" smtClean="0">
                <a:solidFill>
                  <a:schemeClr val="tx1"/>
                </a:solidFill>
                <a:latin typeface="+mn-lt"/>
                <a:ea typeface="+mn-ea"/>
                <a:cs typeface="+mn-cs"/>
              </a:rPr>
              <a:t>equilibrium of </a:t>
            </a:r>
            <a:r>
              <a:rPr lang="en-US" sz="1200" b="0" i="1" u="none" strike="noStrike" kern="1200" baseline="0" dirty="0" err="1" smtClean="0">
                <a:solidFill>
                  <a:schemeClr val="tx1"/>
                </a:solidFill>
                <a:latin typeface="+mn-lt"/>
                <a:ea typeface="+mn-ea"/>
                <a:cs typeface="+mn-cs"/>
              </a:rPr>
              <a:t>Q</a:t>
            </a:r>
            <a:r>
              <a:rPr lang="en-US" sz="1200" b="0" i="0" u="none" strike="noStrike" kern="1200" baseline="0" dirty="0" err="1" smtClean="0">
                <a:solidFill>
                  <a:schemeClr val="tx1"/>
                </a:solidFill>
                <a:latin typeface="+mn-lt"/>
                <a:ea typeface="+mn-ea"/>
                <a:cs typeface="+mn-cs"/>
              </a:rPr>
              <a:t>Market</a:t>
            </a:r>
            <a:r>
              <a:rPr lang="en-US" sz="1200" b="0" i="0" u="none" strike="noStrike" kern="1200" baseline="0" dirty="0" smtClean="0">
                <a:solidFill>
                  <a:schemeClr val="tx1"/>
                </a:solidFill>
                <a:latin typeface="+mn-lt"/>
                <a:ea typeface="+mn-ea"/>
                <a:cs typeface="+mn-cs"/>
              </a:rPr>
              <a:t>, there is a deadweight</a:t>
            </a:r>
          </a:p>
          <a:p>
            <a:r>
              <a:rPr lang="en-US" sz="1200" b="0" i="0" u="none" strike="noStrike" kern="1200" baseline="0" dirty="0" smtClean="0">
                <a:solidFill>
                  <a:schemeClr val="tx1"/>
                </a:solidFill>
                <a:latin typeface="+mn-lt"/>
                <a:ea typeface="+mn-ea"/>
                <a:cs typeface="+mn-cs"/>
              </a:rPr>
              <a:t>loss equal to the area of the yellow triangle.</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11</a:t>
            </a:fld>
            <a:endParaRPr lang="en-US"/>
          </a:p>
        </p:txBody>
      </p:sp>
    </p:spTree>
    <p:extLst>
      <p:ext uri="{BB962C8B-B14F-4D97-AF65-F5344CB8AC3E}">
        <p14:creationId xmlns:p14="http://schemas.microsoft.com/office/powerpoint/2010/main" val="31158129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If the reduction of sulfur dioxide emissions</a:t>
            </a:r>
          </a:p>
          <a:p>
            <a:r>
              <a:rPr lang="en-US" sz="1200" b="0" i="0" u="none" strike="noStrike" kern="1200" baseline="0" dirty="0" smtClean="0">
                <a:solidFill>
                  <a:schemeClr val="tx1"/>
                </a:solidFill>
                <a:latin typeface="+mn-lt"/>
                <a:ea typeface="+mn-ea"/>
                <a:cs typeface="+mn-cs"/>
              </a:rPr>
              <a:t>is at 7.0 million tons per year, the marginal</a:t>
            </a:r>
          </a:p>
          <a:p>
            <a:r>
              <a:rPr lang="en-US" sz="1200" b="0" i="0" u="none" strike="noStrike" kern="1200" baseline="0" dirty="0" smtClean="0">
                <a:solidFill>
                  <a:schemeClr val="tx1"/>
                </a:solidFill>
                <a:latin typeface="+mn-lt"/>
                <a:ea typeface="+mn-ea"/>
                <a:cs typeface="+mn-cs"/>
              </a:rPr>
              <a:t>benefit of $250 per ton is greater than the</a:t>
            </a:r>
          </a:p>
          <a:p>
            <a:r>
              <a:rPr lang="en-US" sz="1200" b="0" i="0" u="none" strike="noStrike" kern="1200" baseline="0" dirty="0" smtClean="0">
                <a:solidFill>
                  <a:schemeClr val="tx1"/>
                </a:solidFill>
                <a:latin typeface="+mn-lt"/>
                <a:ea typeface="+mn-ea"/>
                <a:cs typeface="+mn-cs"/>
              </a:rPr>
              <a:t>marginal cost of $175 per ton. Further reductions</a:t>
            </a:r>
          </a:p>
          <a:p>
            <a:r>
              <a:rPr lang="en-US" sz="1200" b="0" i="0" u="none" strike="noStrike" kern="1200" baseline="0" dirty="0" smtClean="0">
                <a:solidFill>
                  <a:schemeClr val="tx1"/>
                </a:solidFill>
                <a:latin typeface="+mn-lt"/>
                <a:ea typeface="+mn-ea"/>
                <a:cs typeface="+mn-cs"/>
              </a:rPr>
              <a:t>in emissions will increase the net</a:t>
            </a:r>
          </a:p>
          <a:p>
            <a:r>
              <a:rPr lang="en-US" sz="1200" b="0" i="0" u="none" strike="noStrike" kern="1200" baseline="0" dirty="0" smtClean="0">
                <a:solidFill>
                  <a:schemeClr val="tx1"/>
                </a:solidFill>
                <a:latin typeface="+mn-lt"/>
                <a:ea typeface="+mn-ea"/>
                <a:cs typeface="+mn-cs"/>
              </a:rPr>
              <a:t>benefit to society. If the reduction of sulfur</a:t>
            </a:r>
          </a:p>
          <a:p>
            <a:r>
              <a:rPr lang="en-US" sz="1200" b="0" i="0" u="none" strike="noStrike" kern="1200" baseline="0" dirty="0" smtClean="0">
                <a:solidFill>
                  <a:schemeClr val="tx1"/>
                </a:solidFill>
                <a:latin typeface="+mn-lt"/>
                <a:ea typeface="+mn-ea"/>
                <a:cs typeface="+mn-cs"/>
              </a:rPr>
              <a:t>dioxide emissions is at 10.0 million tons, the</a:t>
            </a:r>
          </a:p>
          <a:p>
            <a:r>
              <a:rPr lang="en-US" sz="1200" b="0" i="0" u="none" strike="noStrike" kern="1200" baseline="0" dirty="0" smtClean="0">
                <a:solidFill>
                  <a:schemeClr val="tx1"/>
                </a:solidFill>
                <a:latin typeface="+mn-lt"/>
                <a:ea typeface="+mn-ea"/>
                <a:cs typeface="+mn-cs"/>
              </a:rPr>
              <a:t>marginal cost of $225 per ton is greater than</a:t>
            </a:r>
          </a:p>
          <a:p>
            <a:r>
              <a:rPr lang="en-US" sz="1200" b="0" i="0" u="none" strike="noStrike" kern="1200" baseline="0" dirty="0" smtClean="0">
                <a:solidFill>
                  <a:schemeClr val="tx1"/>
                </a:solidFill>
                <a:latin typeface="+mn-lt"/>
                <a:ea typeface="+mn-ea"/>
                <a:cs typeface="+mn-cs"/>
              </a:rPr>
              <a:t>the marginal benefit of $150 per ton. An</a:t>
            </a:r>
          </a:p>
          <a:p>
            <a:r>
              <a:rPr lang="en-US" sz="1200" b="0" i="0" u="none" strike="noStrike" kern="1200" baseline="0" dirty="0" smtClean="0">
                <a:solidFill>
                  <a:schemeClr val="tx1"/>
                </a:solidFill>
                <a:latin typeface="+mn-lt"/>
                <a:ea typeface="+mn-ea"/>
                <a:cs typeface="+mn-cs"/>
              </a:rPr>
              <a:t>increase in sulfur dioxide emissions will increase</a:t>
            </a:r>
          </a:p>
          <a:p>
            <a:r>
              <a:rPr lang="en-US" sz="1200" b="0" i="0" u="none" strike="noStrike" kern="1200" baseline="0" dirty="0" smtClean="0">
                <a:solidFill>
                  <a:schemeClr val="tx1"/>
                </a:solidFill>
                <a:latin typeface="+mn-lt"/>
                <a:ea typeface="+mn-ea"/>
                <a:cs typeface="+mn-cs"/>
              </a:rPr>
              <a:t>the net benefit to society. Only when</a:t>
            </a:r>
          </a:p>
          <a:p>
            <a:r>
              <a:rPr lang="en-US" sz="1200" b="0" i="0" u="none" strike="noStrike" kern="1200" baseline="0" dirty="0" smtClean="0">
                <a:solidFill>
                  <a:schemeClr val="tx1"/>
                </a:solidFill>
                <a:latin typeface="+mn-lt"/>
                <a:ea typeface="+mn-ea"/>
                <a:cs typeface="+mn-cs"/>
              </a:rPr>
              <a:t>the reduction is at 8.5 million tons is the</a:t>
            </a:r>
          </a:p>
          <a:p>
            <a:r>
              <a:rPr lang="en-US" sz="1200" b="0" i="0" u="none" strike="noStrike" kern="1200" baseline="0" dirty="0" smtClean="0">
                <a:solidFill>
                  <a:schemeClr val="tx1"/>
                </a:solidFill>
                <a:latin typeface="+mn-lt"/>
                <a:ea typeface="+mn-ea"/>
                <a:cs typeface="+mn-cs"/>
              </a:rPr>
              <a:t>marginal benefit equal to the marginal cost.</a:t>
            </a:r>
          </a:p>
          <a:p>
            <a:r>
              <a:rPr lang="en-US" sz="1200" b="0" i="0" u="none" strike="noStrike" kern="1200" baseline="0" dirty="0" smtClean="0">
                <a:solidFill>
                  <a:schemeClr val="tx1"/>
                </a:solidFill>
                <a:latin typeface="+mn-lt"/>
                <a:ea typeface="+mn-ea"/>
                <a:cs typeface="+mn-cs"/>
              </a:rPr>
              <a:t>This level is the economically efficient level</a:t>
            </a:r>
          </a:p>
          <a:p>
            <a:r>
              <a:rPr lang="en-US" sz="1200" b="0" i="0" u="none" strike="noStrike" kern="1200" baseline="0" dirty="0" smtClean="0">
                <a:solidFill>
                  <a:schemeClr val="tx1"/>
                </a:solidFill>
                <a:latin typeface="+mn-lt"/>
                <a:ea typeface="+mn-ea"/>
                <a:cs typeface="+mn-cs"/>
              </a:rPr>
              <a:t>of pollution reduction.</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16</a:t>
            </a:fld>
            <a:endParaRPr lang="en-US"/>
          </a:p>
        </p:txBody>
      </p:sp>
    </p:spTree>
    <p:extLst>
      <p:ext uri="{BB962C8B-B14F-4D97-AF65-F5344CB8AC3E}">
        <p14:creationId xmlns:p14="http://schemas.microsoft.com/office/powerpoint/2010/main" val="7454588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Increasing the reduction in sulfur dioxide</a:t>
            </a:r>
          </a:p>
          <a:p>
            <a:r>
              <a:rPr lang="en-US" sz="1200" b="0" i="0" u="none" strike="noStrike" kern="1200" baseline="0" dirty="0" smtClean="0">
                <a:solidFill>
                  <a:schemeClr val="tx1"/>
                </a:solidFill>
                <a:latin typeface="+mn-lt"/>
                <a:ea typeface="+mn-ea"/>
                <a:cs typeface="+mn-cs"/>
              </a:rPr>
              <a:t>emissions from 7.0 million tons to 8.5 million</a:t>
            </a:r>
          </a:p>
          <a:p>
            <a:r>
              <a:rPr lang="en-US" sz="1200" b="0" i="0" u="none" strike="noStrike" kern="1200" baseline="0" dirty="0" smtClean="0">
                <a:solidFill>
                  <a:schemeClr val="tx1"/>
                </a:solidFill>
                <a:latin typeface="+mn-lt"/>
                <a:ea typeface="+mn-ea"/>
                <a:cs typeface="+mn-cs"/>
              </a:rPr>
              <a:t>tons results in total benefits equal to</a:t>
            </a:r>
          </a:p>
          <a:p>
            <a:r>
              <a:rPr lang="en-US" sz="1200" b="0" i="0" u="none" strike="noStrike" kern="1200" baseline="0" dirty="0" smtClean="0">
                <a:solidFill>
                  <a:schemeClr val="tx1"/>
                </a:solidFill>
                <a:latin typeface="+mn-lt"/>
                <a:ea typeface="+mn-ea"/>
                <a:cs typeface="+mn-cs"/>
              </a:rPr>
              <a:t>the sum of the areas of </a:t>
            </a:r>
            <a:r>
              <a:rPr lang="en-US" sz="1200" b="0" i="1" u="none" strike="noStrike" kern="1200" baseline="0" dirty="0" smtClean="0">
                <a:solidFill>
                  <a:schemeClr val="tx1"/>
                </a:solidFill>
                <a:latin typeface="+mn-lt"/>
                <a:ea typeface="+mn-ea"/>
                <a:cs typeface="+mn-cs"/>
              </a:rPr>
              <a:t>A </a:t>
            </a:r>
            <a:r>
              <a:rPr lang="en-US" sz="1200" b="0" i="0" u="none" strike="noStrike" kern="1200" baseline="0" dirty="0" smtClean="0">
                <a:solidFill>
                  <a:schemeClr val="tx1"/>
                </a:solidFill>
                <a:latin typeface="+mn-lt"/>
                <a:ea typeface="+mn-ea"/>
                <a:cs typeface="+mn-cs"/>
              </a:rPr>
              <a:t>and </a:t>
            </a:r>
            <a:r>
              <a:rPr lang="en-US" sz="1200" b="0" i="1" u="none" strike="noStrike" kern="1200" baseline="0" dirty="0" smtClean="0">
                <a:solidFill>
                  <a:schemeClr val="tx1"/>
                </a:solidFill>
                <a:latin typeface="+mn-lt"/>
                <a:ea typeface="+mn-ea"/>
                <a:cs typeface="+mn-cs"/>
              </a:rPr>
              <a:t>B </a:t>
            </a:r>
            <a:r>
              <a:rPr lang="en-US" sz="1200" b="0" i="0" u="none" strike="noStrike" kern="1200" baseline="0" dirty="0" smtClean="0">
                <a:solidFill>
                  <a:schemeClr val="tx1"/>
                </a:solidFill>
                <a:latin typeface="+mn-lt"/>
                <a:ea typeface="+mn-ea"/>
                <a:cs typeface="+mn-cs"/>
              </a:rPr>
              <a:t>under the</a:t>
            </a:r>
          </a:p>
          <a:p>
            <a:r>
              <a:rPr lang="en-US" sz="1200" b="0" i="0" u="none" strike="noStrike" kern="1200" baseline="0" dirty="0" smtClean="0">
                <a:solidFill>
                  <a:schemeClr val="tx1"/>
                </a:solidFill>
                <a:latin typeface="+mn-lt"/>
                <a:ea typeface="+mn-ea"/>
                <a:cs typeface="+mn-cs"/>
              </a:rPr>
              <a:t>marginal benefit curve. The total cost of this</a:t>
            </a:r>
          </a:p>
          <a:p>
            <a:r>
              <a:rPr lang="en-US" sz="1200" b="0" i="0" u="none" strike="noStrike" kern="1200" baseline="0" dirty="0" smtClean="0">
                <a:solidFill>
                  <a:schemeClr val="tx1"/>
                </a:solidFill>
                <a:latin typeface="+mn-lt"/>
                <a:ea typeface="+mn-ea"/>
                <a:cs typeface="+mn-cs"/>
              </a:rPr>
              <a:t>decrease in pollution is equal to the area of</a:t>
            </a:r>
          </a:p>
          <a:p>
            <a:r>
              <a:rPr lang="en-US" sz="1200" b="0" i="1" u="none" strike="noStrike" kern="1200" baseline="0" dirty="0" smtClean="0">
                <a:solidFill>
                  <a:schemeClr val="tx1"/>
                </a:solidFill>
                <a:latin typeface="+mn-lt"/>
                <a:ea typeface="+mn-ea"/>
                <a:cs typeface="+mn-cs"/>
              </a:rPr>
              <a:t>B </a:t>
            </a:r>
            <a:r>
              <a:rPr lang="en-US" sz="1200" b="0" i="0" u="none" strike="noStrike" kern="1200" baseline="0" dirty="0" smtClean="0">
                <a:solidFill>
                  <a:schemeClr val="tx1"/>
                </a:solidFill>
                <a:latin typeface="+mn-lt"/>
                <a:ea typeface="+mn-ea"/>
                <a:cs typeface="+mn-cs"/>
              </a:rPr>
              <a:t>under the marginal cost curve. The total</a:t>
            </a:r>
          </a:p>
          <a:p>
            <a:r>
              <a:rPr lang="en-US" sz="1200" b="0" i="0" u="none" strike="noStrike" kern="1200" baseline="0" dirty="0" smtClean="0">
                <a:solidFill>
                  <a:schemeClr val="tx1"/>
                </a:solidFill>
                <a:latin typeface="+mn-lt"/>
                <a:ea typeface="+mn-ea"/>
                <a:cs typeface="+mn-cs"/>
              </a:rPr>
              <a:t>benefits are greater than the total costs by</a:t>
            </a:r>
          </a:p>
          <a:p>
            <a:r>
              <a:rPr lang="en-US" sz="1200" b="0" i="0" u="none" strike="noStrike" kern="1200" baseline="0" dirty="0" smtClean="0">
                <a:solidFill>
                  <a:schemeClr val="tx1"/>
                </a:solidFill>
                <a:latin typeface="+mn-lt"/>
                <a:ea typeface="+mn-ea"/>
                <a:cs typeface="+mn-cs"/>
              </a:rPr>
              <a:t>an amount equal to the area of </a:t>
            </a:r>
            <a:r>
              <a:rPr lang="en-US" sz="1200" b="0" i="1" u="none" strike="noStrike" kern="1200" baseline="0" dirty="0" smtClean="0">
                <a:solidFill>
                  <a:schemeClr val="tx1"/>
                </a:solidFill>
                <a:latin typeface="+mn-lt"/>
                <a:ea typeface="+mn-ea"/>
                <a:cs typeface="+mn-cs"/>
              </a:rPr>
              <a:t>A</a:t>
            </a:r>
            <a:r>
              <a:rPr lang="en-US" sz="1200" b="0" i="0" u="none" strike="noStrike" kern="1200" baseline="0" dirty="0" smtClean="0">
                <a:solidFill>
                  <a:schemeClr val="tx1"/>
                </a:solidFill>
                <a:latin typeface="+mn-lt"/>
                <a:ea typeface="+mn-ea"/>
                <a:cs typeface="+mn-cs"/>
              </a:rPr>
              <a:t>. Because</a:t>
            </a:r>
          </a:p>
          <a:p>
            <a:r>
              <a:rPr lang="en-US" sz="1200" b="0" i="0" u="none" strike="noStrike" kern="1200" baseline="0" dirty="0" smtClean="0">
                <a:solidFill>
                  <a:schemeClr val="tx1"/>
                </a:solidFill>
                <a:latin typeface="+mn-lt"/>
                <a:ea typeface="+mn-ea"/>
                <a:cs typeface="+mn-cs"/>
              </a:rPr>
              <a:t>the total benefits from reducing pollution</a:t>
            </a:r>
          </a:p>
          <a:p>
            <a:r>
              <a:rPr lang="en-US" sz="1200" b="0" i="0" u="none" strike="noStrike" kern="1200" baseline="0" dirty="0" smtClean="0">
                <a:solidFill>
                  <a:schemeClr val="tx1"/>
                </a:solidFill>
                <a:latin typeface="+mn-lt"/>
                <a:ea typeface="+mn-ea"/>
                <a:cs typeface="+mn-cs"/>
              </a:rPr>
              <a:t>are greater than the total costs, it is possible</a:t>
            </a:r>
          </a:p>
          <a:p>
            <a:r>
              <a:rPr lang="en-US" sz="1200" b="0" i="0" u="none" strike="noStrike" kern="1200" baseline="0" dirty="0" smtClean="0">
                <a:solidFill>
                  <a:schemeClr val="tx1"/>
                </a:solidFill>
                <a:latin typeface="+mn-lt"/>
                <a:ea typeface="+mn-ea"/>
                <a:cs typeface="+mn-cs"/>
              </a:rPr>
              <a:t>for those receiving the benefits to arrive at</a:t>
            </a:r>
          </a:p>
          <a:p>
            <a:r>
              <a:rPr lang="en-US" sz="1200" b="0" i="0" u="none" strike="noStrike" kern="1200" baseline="0" dirty="0" smtClean="0">
                <a:solidFill>
                  <a:schemeClr val="tx1"/>
                </a:solidFill>
                <a:latin typeface="+mn-lt"/>
                <a:ea typeface="+mn-ea"/>
                <a:cs typeface="+mn-cs"/>
              </a:rPr>
              <a:t>a private agreement with polluters to pay</a:t>
            </a:r>
          </a:p>
          <a:p>
            <a:r>
              <a:rPr lang="en-US" sz="1200" b="0" i="0" u="none" strike="noStrike" kern="1200" baseline="0" dirty="0" smtClean="0">
                <a:solidFill>
                  <a:schemeClr val="tx1"/>
                </a:solidFill>
                <a:latin typeface="+mn-lt"/>
                <a:ea typeface="+mn-ea"/>
                <a:cs typeface="+mn-cs"/>
              </a:rPr>
              <a:t>them to reduce pollution.</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17</a:t>
            </a:fld>
            <a:endParaRPr lang="en-US"/>
          </a:p>
        </p:txBody>
      </p:sp>
    </p:spTree>
    <p:extLst>
      <p:ext uri="{BB962C8B-B14F-4D97-AF65-F5344CB8AC3E}">
        <p14:creationId xmlns:p14="http://schemas.microsoft.com/office/powerpoint/2010/main" val="2530392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Because utilities do not bear the cost of acid</a:t>
            </a:r>
          </a:p>
          <a:p>
            <a:r>
              <a:rPr lang="en-US" sz="1200" b="0" i="0" u="none" strike="noStrike" kern="1200" baseline="0" dirty="0" smtClean="0">
                <a:solidFill>
                  <a:schemeClr val="tx1"/>
                </a:solidFill>
                <a:latin typeface="+mn-lt"/>
                <a:ea typeface="+mn-ea"/>
                <a:cs typeface="+mn-cs"/>
              </a:rPr>
              <a:t>rain, they produce electricity beyond the economically</a:t>
            </a:r>
          </a:p>
          <a:p>
            <a:r>
              <a:rPr lang="en-US" sz="1200" b="0" i="0" u="none" strike="noStrike" kern="1200" baseline="0" dirty="0" smtClean="0">
                <a:solidFill>
                  <a:schemeClr val="tx1"/>
                </a:solidFill>
                <a:latin typeface="+mn-lt"/>
                <a:ea typeface="+mn-ea"/>
                <a:cs typeface="+mn-cs"/>
              </a:rPr>
              <a:t>efficient level. If the government</a:t>
            </a:r>
          </a:p>
          <a:p>
            <a:r>
              <a:rPr lang="en-US" sz="1200" b="0" i="0" u="none" strike="noStrike" kern="1200" baseline="0" dirty="0" smtClean="0">
                <a:solidFill>
                  <a:schemeClr val="tx1"/>
                </a:solidFill>
                <a:latin typeface="+mn-lt"/>
                <a:ea typeface="+mn-ea"/>
                <a:cs typeface="+mn-cs"/>
              </a:rPr>
              <a:t>imposes a tax equal to the cost of acid rain,</a:t>
            </a:r>
          </a:p>
          <a:p>
            <a:r>
              <a:rPr lang="en-US" sz="1200" b="0" i="0" u="none" strike="noStrike" kern="1200" baseline="0" dirty="0" smtClean="0">
                <a:solidFill>
                  <a:schemeClr val="tx1"/>
                </a:solidFill>
                <a:latin typeface="+mn-lt"/>
                <a:ea typeface="+mn-ea"/>
                <a:cs typeface="+mn-cs"/>
              </a:rPr>
              <a:t>the utilities will internalize the externality.</a:t>
            </a:r>
          </a:p>
          <a:p>
            <a:r>
              <a:rPr lang="en-US" sz="1200" b="0" i="0" u="none" strike="noStrike" kern="1200" baseline="0" dirty="0" smtClean="0">
                <a:solidFill>
                  <a:schemeClr val="tx1"/>
                </a:solidFill>
                <a:latin typeface="+mn-lt"/>
                <a:ea typeface="+mn-ea"/>
                <a:cs typeface="+mn-cs"/>
              </a:rPr>
              <a:t>As a consequence, the supply curve will</a:t>
            </a:r>
          </a:p>
          <a:p>
            <a:r>
              <a:rPr lang="en-US" sz="1200" b="0" i="0" u="none" strike="noStrike" kern="1200" baseline="0" dirty="0" smtClean="0">
                <a:solidFill>
                  <a:schemeClr val="tx1"/>
                </a:solidFill>
                <a:latin typeface="+mn-lt"/>
                <a:ea typeface="+mn-ea"/>
                <a:cs typeface="+mn-cs"/>
              </a:rPr>
              <a:t>shift up, from </a:t>
            </a:r>
            <a:r>
              <a:rPr lang="en-US" sz="1200" b="0" i="1" u="none" strike="noStrike" kern="1200" baseline="0" dirty="0" smtClean="0">
                <a:solidFill>
                  <a:schemeClr val="tx1"/>
                </a:solidFill>
                <a:latin typeface="+mn-lt"/>
                <a:ea typeface="+mn-ea"/>
                <a:cs typeface="+mn-cs"/>
              </a:rPr>
              <a:t>S</a:t>
            </a:r>
            <a:r>
              <a:rPr lang="en-US" sz="1200" b="0" i="0" u="none" strike="noStrike" kern="1200" baseline="0" dirty="0" smtClean="0">
                <a:solidFill>
                  <a:schemeClr val="tx1"/>
                </a:solidFill>
                <a:latin typeface="+mn-lt"/>
                <a:ea typeface="+mn-ea"/>
                <a:cs typeface="+mn-cs"/>
              </a:rPr>
              <a:t>1 to </a:t>
            </a:r>
            <a:r>
              <a:rPr lang="en-US" sz="1200" b="0" i="1" u="none" strike="noStrike" kern="1200" baseline="0" dirty="0" smtClean="0">
                <a:solidFill>
                  <a:schemeClr val="tx1"/>
                </a:solidFill>
                <a:latin typeface="+mn-lt"/>
                <a:ea typeface="+mn-ea"/>
                <a:cs typeface="+mn-cs"/>
              </a:rPr>
              <a:t>S</a:t>
            </a:r>
            <a:r>
              <a:rPr lang="en-US" sz="1200" b="0" i="0" u="none" strike="noStrike" kern="1200" baseline="0" dirty="0" smtClean="0">
                <a:solidFill>
                  <a:schemeClr val="tx1"/>
                </a:solidFill>
                <a:latin typeface="+mn-lt"/>
                <a:ea typeface="+mn-ea"/>
                <a:cs typeface="+mn-cs"/>
              </a:rPr>
              <a:t>2. The market equilibrium</a:t>
            </a:r>
          </a:p>
          <a:p>
            <a:r>
              <a:rPr lang="en-US" sz="1200" b="0" i="0" u="none" strike="noStrike" kern="1200" baseline="0" dirty="0" smtClean="0">
                <a:solidFill>
                  <a:schemeClr val="tx1"/>
                </a:solidFill>
                <a:latin typeface="+mn-lt"/>
                <a:ea typeface="+mn-ea"/>
                <a:cs typeface="+mn-cs"/>
              </a:rPr>
              <a:t>quantity changes from </a:t>
            </a:r>
            <a:r>
              <a:rPr lang="en-US" sz="1200" b="0" i="1" u="none" strike="noStrike" kern="1200" baseline="0" dirty="0" err="1" smtClean="0">
                <a:solidFill>
                  <a:schemeClr val="tx1"/>
                </a:solidFill>
                <a:latin typeface="+mn-lt"/>
                <a:ea typeface="+mn-ea"/>
                <a:cs typeface="+mn-cs"/>
              </a:rPr>
              <a:t>Q</a:t>
            </a:r>
            <a:r>
              <a:rPr lang="en-US" sz="1200" b="0" i="0" u="none" strike="noStrike" kern="1200" baseline="0" dirty="0" err="1" smtClean="0">
                <a:solidFill>
                  <a:schemeClr val="tx1"/>
                </a:solidFill>
                <a:latin typeface="+mn-lt"/>
                <a:ea typeface="+mn-ea"/>
                <a:cs typeface="+mn-cs"/>
              </a:rPr>
              <a:t>Market</a:t>
            </a:r>
            <a:r>
              <a:rPr lang="en-US" sz="1200" b="0" i="0" u="none" strike="noStrike" kern="1200" baseline="0" dirty="0" smtClean="0">
                <a:solidFill>
                  <a:schemeClr val="tx1"/>
                </a:solidFill>
                <a:latin typeface="+mn-lt"/>
                <a:ea typeface="+mn-ea"/>
                <a:cs typeface="+mn-cs"/>
              </a:rPr>
              <a:t>, where</a:t>
            </a:r>
          </a:p>
          <a:p>
            <a:r>
              <a:rPr lang="en-US" sz="1200" b="0" i="0" u="none" strike="noStrike" kern="1200" baseline="0" dirty="0" smtClean="0">
                <a:solidFill>
                  <a:schemeClr val="tx1"/>
                </a:solidFill>
                <a:latin typeface="+mn-lt"/>
                <a:ea typeface="+mn-ea"/>
                <a:cs typeface="+mn-cs"/>
              </a:rPr>
              <a:t>an inefficiently high level of electricity is</a:t>
            </a:r>
          </a:p>
          <a:p>
            <a:r>
              <a:rPr lang="en-US" sz="1200" b="0" i="0" u="none" strike="noStrike" kern="1200" baseline="0" dirty="0" smtClean="0">
                <a:solidFill>
                  <a:schemeClr val="tx1"/>
                </a:solidFill>
                <a:latin typeface="+mn-lt"/>
                <a:ea typeface="+mn-ea"/>
                <a:cs typeface="+mn-cs"/>
              </a:rPr>
              <a:t>produced, to </a:t>
            </a:r>
            <a:r>
              <a:rPr lang="en-US" sz="1200" b="0" i="1" u="none" strike="noStrike" kern="1200" baseline="0" dirty="0" err="1" smtClean="0">
                <a:solidFill>
                  <a:schemeClr val="tx1"/>
                </a:solidFill>
                <a:latin typeface="+mn-lt"/>
                <a:ea typeface="+mn-ea"/>
                <a:cs typeface="+mn-cs"/>
              </a:rPr>
              <a:t>Q</a:t>
            </a:r>
            <a:r>
              <a:rPr lang="en-US" sz="1200" b="0" i="0" u="none" strike="noStrike" kern="1200" baseline="0" dirty="0" err="1" smtClean="0">
                <a:solidFill>
                  <a:schemeClr val="tx1"/>
                </a:solidFill>
                <a:latin typeface="+mn-lt"/>
                <a:ea typeface="+mn-ea"/>
                <a:cs typeface="+mn-cs"/>
              </a:rPr>
              <a:t>Efficient</a:t>
            </a:r>
            <a:r>
              <a:rPr lang="en-US" sz="1200" b="0" i="0" u="none" strike="noStrike" kern="1200" baseline="0" dirty="0" smtClean="0">
                <a:solidFill>
                  <a:schemeClr val="tx1"/>
                </a:solidFill>
                <a:latin typeface="+mn-lt"/>
                <a:ea typeface="+mn-ea"/>
                <a:cs typeface="+mn-cs"/>
              </a:rPr>
              <a:t>, the economically efficient</a:t>
            </a:r>
          </a:p>
          <a:p>
            <a:r>
              <a:rPr lang="en-US" sz="1200" b="0" i="0" u="none" strike="noStrike" kern="1200" baseline="0" dirty="0" smtClean="0">
                <a:solidFill>
                  <a:schemeClr val="tx1"/>
                </a:solidFill>
                <a:latin typeface="+mn-lt"/>
                <a:ea typeface="+mn-ea"/>
                <a:cs typeface="+mn-cs"/>
              </a:rPr>
              <a:t>equilibrium quantity. The price of</a:t>
            </a:r>
          </a:p>
          <a:p>
            <a:r>
              <a:rPr lang="en-US" sz="1200" b="0" i="0" u="none" strike="noStrike" kern="1200" baseline="0" dirty="0" smtClean="0">
                <a:solidFill>
                  <a:schemeClr val="tx1"/>
                </a:solidFill>
                <a:latin typeface="+mn-lt"/>
                <a:ea typeface="+mn-ea"/>
                <a:cs typeface="+mn-cs"/>
              </a:rPr>
              <a:t>electricity will rise from </a:t>
            </a:r>
            <a:r>
              <a:rPr lang="en-US" sz="1200" b="0" i="1" u="none" strike="noStrike" kern="1200" baseline="0" dirty="0" err="1" smtClean="0">
                <a:solidFill>
                  <a:schemeClr val="tx1"/>
                </a:solidFill>
                <a:latin typeface="+mn-lt"/>
                <a:ea typeface="+mn-ea"/>
                <a:cs typeface="+mn-cs"/>
              </a:rPr>
              <a:t>P</a:t>
            </a:r>
            <a:r>
              <a:rPr lang="en-US" sz="1200" b="0" i="0" u="none" strike="noStrike" kern="1200" baseline="0" dirty="0" err="1" smtClean="0">
                <a:solidFill>
                  <a:schemeClr val="tx1"/>
                </a:solidFill>
                <a:latin typeface="+mn-lt"/>
                <a:ea typeface="+mn-ea"/>
                <a:cs typeface="+mn-cs"/>
              </a:rPr>
              <a:t>Market</a:t>
            </a:r>
            <a:r>
              <a:rPr lang="en-US" sz="1200" b="0" i="0" u="none" strike="noStrike" kern="1200" baseline="0" dirty="0" smtClean="0">
                <a:solidFill>
                  <a:schemeClr val="tx1"/>
                </a:solidFill>
                <a:latin typeface="+mn-lt"/>
                <a:ea typeface="+mn-ea"/>
                <a:cs typeface="+mn-cs"/>
              </a:rPr>
              <a:t>—which</a:t>
            </a:r>
          </a:p>
          <a:p>
            <a:r>
              <a:rPr lang="en-US" sz="1200" b="0" i="0" u="none" strike="noStrike" kern="1200" baseline="0" dirty="0" smtClean="0">
                <a:solidFill>
                  <a:schemeClr val="tx1"/>
                </a:solidFill>
                <a:latin typeface="+mn-lt"/>
                <a:ea typeface="+mn-ea"/>
                <a:cs typeface="+mn-cs"/>
              </a:rPr>
              <a:t>does not include the cost of acid rain—to</a:t>
            </a:r>
          </a:p>
          <a:p>
            <a:r>
              <a:rPr lang="en-US" sz="1200" b="0" i="1" u="none" strike="noStrike" kern="1200" baseline="0" dirty="0" err="1" smtClean="0">
                <a:solidFill>
                  <a:schemeClr val="tx1"/>
                </a:solidFill>
                <a:latin typeface="+mn-lt"/>
                <a:ea typeface="+mn-ea"/>
                <a:cs typeface="+mn-cs"/>
              </a:rPr>
              <a:t>P</a:t>
            </a:r>
            <a:r>
              <a:rPr lang="en-US" sz="1200" b="0" i="0" u="none" strike="noStrike" kern="1200" baseline="0" dirty="0" err="1" smtClean="0">
                <a:solidFill>
                  <a:schemeClr val="tx1"/>
                </a:solidFill>
                <a:latin typeface="+mn-lt"/>
                <a:ea typeface="+mn-ea"/>
                <a:cs typeface="+mn-cs"/>
              </a:rPr>
              <a:t>Efficient</a:t>
            </a:r>
            <a:r>
              <a:rPr lang="en-US" sz="1200" b="0" i="0" u="none" strike="noStrike" kern="1200" baseline="0" dirty="0" smtClean="0">
                <a:solidFill>
                  <a:schemeClr val="tx1"/>
                </a:solidFill>
                <a:latin typeface="+mn-lt"/>
                <a:ea typeface="+mn-ea"/>
                <a:cs typeface="+mn-cs"/>
              </a:rPr>
              <a:t>—which does include the cost. Consumers</a:t>
            </a:r>
          </a:p>
          <a:p>
            <a:r>
              <a:rPr lang="en-US" sz="1200" b="0" i="0" u="none" strike="noStrike" kern="1200" baseline="0" dirty="0" smtClean="0">
                <a:solidFill>
                  <a:schemeClr val="tx1"/>
                </a:solidFill>
                <a:latin typeface="+mn-lt"/>
                <a:ea typeface="+mn-ea"/>
                <a:cs typeface="+mn-cs"/>
              </a:rPr>
              <a:t>pay the price </a:t>
            </a:r>
            <a:r>
              <a:rPr lang="en-US" sz="1200" b="0" i="1" u="none" strike="noStrike" kern="1200" baseline="0" dirty="0" err="1" smtClean="0">
                <a:solidFill>
                  <a:schemeClr val="tx1"/>
                </a:solidFill>
                <a:latin typeface="+mn-lt"/>
                <a:ea typeface="+mn-ea"/>
                <a:cs typeface="+mn-cs"/>
              </a:rPr>
              <a:t>P</a:t>
            </a:r>
            <a:r>
              <a:rPr lang="en-US" sz="1200" b="0" i="0" u="none" strike="noStrike" kern="1200" baseline="0" dirty="0" err="1" smtClean="0">
                <a:solidFill>
                  <a:schemeClr val="tx1"/>
                </a:solidFill>
                <a:latin typeface="+mn-lt"/>
                <a:ea typeface="+mn-ea"/>
                <a:cs typeface="+mn-cs"/>
              </a:rPr>
              <a:t>Efficient</a:t>
            </a:r>
            <a:r>
              <a:rPr lang="en-US" sz="1200" b="0" i="0" u="none" strike="noStrike" kern="1200" baseline="0" dirty="0" smtClean="0">
                <a:solidFill>
                  <a:schemeClr val="tx1"/>
                </a:solidFill>
                <a:latin typeface="+mn-lt"/>
                <a:ea typeface="+mn-ea"/>
                <a:cs typeface="+mn-cs"/>
              </a:rPr>
              <a:t>, while producers</a:t>
            </a:r>
          </a:p>
          <a:p>
            <a:r>
              <a:rPr lang="en-US" sz="1200" b="0" i="0" u="none" strike="noStrike" kern="1200" baseline="0" dirty="0" smtClean="0">
                <a:solidFill>
                  <a:schemeClr val="tx1"/>
                </a:solidFill>
                <a:latin typeface="+mn-lt"/>
                <a:ea typeface="+mn-ea"/>
                <a:cs typeface="+mn-cs"/>
              </a:rPr>
              <a:t>receive the price </a:t>
            </a:r>
            <a:r>
              <a:rPr lang="en-US" sz="1200" b="0" i="1" u="none" strike="noStrike" kern="1200" baseline="0" dirty="0" smtClean="0">
                <a:solidFill>
                  <a:schemeClr val="tx1"/>
                </a:solidFill>
                <a:latin typeface="+mn-lt"/>
                <a:ea typeface="+mn-ea"/>
                <a:cs typeface="+mn-cs"/>
              </a:rPr>
              <a:t>P</a:t>
            </a:r>
            <a:r>
              <a:rPr lang="en-US" sz="1200" b="0" i="0" u="none" strike="noStrike" kern="1200" baseline="0" dirty="0" smtClean="0">
                <a:solidFill>
                  <a:schemeClr val="tx1"/>
                </a:solidFill>
                <a:latin typeface="+mn-lt"/>
                <a:ea typeface="+mn-ea"/>
                <a:cs typeface="+mn-cs"/>
              </a:rPr>
              <a:t>, which is equal to</a:t>
            </a:r>
          </a:p>
          <a:p>
            <a:r>
              <a:rPr lang="en-US" sz="1200" b="0" i="1" u="none" strike="noStrike" kern="1200" baseline="0" dirty="0" err="1" smtClean="0">
                <a:solidFill>
                  <a:schemeClr val="tx1"/>
                </a:solidFill>
                <a:latin typeface="+mn-lt"/>
                <a:ea typeface="+mn-ea"/>
                <a:cs typeface="+mn-cs"/>
              </a:rPr>
              <a:t>P</a:t>
            </a:r>
            <a:r>
              <a:rPr lang="en-US" sz="1200" b="0" i="0" u="none" strike="noStrike" kern="1200" baseline="0" dirty="0" err="1" smtClean="0">
                <a:solidFill>
                  <a:schemeClr val="tx1"/>
                </a:solidFill>
                <a:latin typeface="+mn-lt"/>
                <a:ea typeface="+mn-ea"/>
                <a:cs typeface="+mn-cs"/>
              </a:rPr>
              <a:t>Efficient</a:t>
            </a:r>
            <a:r>
              <a:rPr lang="en-US" sz="1200" b="0" i="0" u="none" strike="noStrike" kern="1200" baseline="0" dirty="0" smtClean="0">
                <a:solidFill>
                  <a:schemeClr val="tx1"/>
                </a:solidFill>
                <a:latin typeface="+mn-lt"/>
                <a:ea typeface="+mn-ea"/>
                <a:cs typeface="+mn-cs"/>
              </a:rPr>
              <a:t> minus the amount of the tax.</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24</a:t>
            </a:fld>
            <a:endParaRPr lang="en-US"/>
          </a:p>
        </p:txBody>
      </p:sp>
    </p:spTree>
    <p:extLst>
      <p:ext uri="{BB962C8B-B14F-4D97-AF65-F5344CB8AC3E}">
        <p14:creationId xmlns:p14="http://schemas.microsoft.com/office/powerpoint/2010/main" val="19913631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People who do not consume college educations</a:t>
            </a:r>
          </a:p>
          <a:p>
            <a:r>
              <a:rPr lang="en-US" sz="1200" b="0" i="0" u="none" strike="noStrike" kern="1200" baseline="0" dirty="0" smtClean="0">
                <a:solidFill>
                  <a:schemeClr val="tx1"/>
                </a:solidFill>
                <a:latin typeface="+mn-lt"/>
                <a:ea typeface="+mn-ea"/>
                <a:cs typeface="+mn-cs"/>
              </a:rPr>
              <a:t>can benefit from them. As a result,</a:t>
            </a:r>
          </a:p>
          <a:p>
            <a:r>
              <a:rPr lang="en-US" sz="1200" b="0" i="0" u="none" strike="noStrike" kern="1200" baseline="0" dirty="0" smtClean="0">
                <a:solidFill>
                  <a:schemeClr val="tx1"/>
                </a:solidFill>
                <a:latin typeface="+mn-lt"/>
                <a:ea typeface="+mn-ea"/>
                <a:cs typeface="+mn-cs"/>
              </a:rPr>
              <a:t>the social benefit from a college education</a:t>
            </a:r>
          </a:p>
          <a:p>
            <a:r>
              <a:rPr lang="en-US" sz="1200" b="0" i="0" u="none" strike="noStrike" kern="1200" baseline="0" dirty="0" smtClean="0">
                <a:solidFill>
                  <a:schemeClr val="tx1"/>
                </a:solidFill>
                <a:latin typeface="+mn-lt"/>
                <a:ea typeface="+mn-ea"/>
                <a:cs typeface="+mn-cs"/>
              </a:rPr>
              <a:t>is greater than the private benefit to college</a:t>
            </a:r>
          </a:p>
          <a:p>
            <a:r>
              <a:rPr lang="en-US" sz="1200" b="0" i="0" u="none" strike="noStrike" kern="1200" baseline="0" dirty="0" smtClean="0">
                <a:solidFill>
                  <a:schemeClr val="tx1"/>
                </a:solidFill>
                <a:latin typeface="+mn-lt"/>
                <a:ea typeface="+mn-ea"/>
                <a:cs typeface="+mn-cs"/>
              </a:rPr>
              <a:t>students. If the government pays a subsidy</a:t>
            </a:r>
          </a:p>
          <a:p>
            <a:r>
              <a:rPr lang="en-US" sz="1200" b="0" i="0" u="none" strike="noStrike" kern="1200" baseline="0" dirty="0" smtClean="0">
                <a:solidFill>
                  <a:schemeClr val="tx1"/>
                </a:solidFill>
                <a:latin typeface="+mn-lt"/>
                <a:ea typeface="+mn-ea"/>
                <a:cs typeface="+mn-cs"/>
              </a:rPr>
              <a:t>equal to the external benefit, students will</a:t>
            </a:r>
          </a:p>
          <a:p>
            <a:r>
              <a:rPr lang="en-US" sz="1200" b="0" i="0" u="none" strike="noStrike" kern="1200" baseline="0" dirty="0" smtClean="0">
                <a:solidFill>
                  <a:schemeClr val="tx1"/>
                </a:solidFill>
                <a:latin typeface="+mn-lt"/>
                <a:ea typeface="+mn-ea"/>
                <a:cs typeface="+mn-cs"/>
              </a:rPr>
              <a:t>internalize the externality. The subsidy will</a:t>
            </a:r>
          </a:p>
          <a:p>
            <a:r>
              <a:rPr lang="en-US" sz="1200" b="0" i="0" u="none" strike="noStrike" kern="1200" baseline="0" dirty="0" smtClean="0">
                <a:solidFill>
                  <a:schemeClr val="tx1"/>
                </a:solidFill>
                <a:latin typeface="+mn-lt"/>
                <a:ea typeface="+mn-ea"/>
                <a:cs typeface="+mn-cs"/>
              </a:rPr>
              <a:t>cause the demand curve to shift up, from </a:t>
            </a:r>
            <a:r>
              <a:rPr lang="en-US" sz="1200" b="0" i="1" u="none" strike="noStrike" kern="1200" baseline="0" dirty="0" smtClean="0">
                <a:solidFill>
                  <a:schemeClr val="tx1"/>
                </a:solidFill>
                <a:latin typeface="+mn-lt"/>
                <a:ea typeface="+mn-ea"/>
                <a:cs typeface="+mn-cs"/>
              </a:rPr>
              <a:t>D</a:t>
            </a:r>
            <a:r>
              <a:rPr lang="en-US" sz="1200" b="0" i="0" u="none" strike="noStrike" kern="1200" baseline="0" dirty="0" smtClean="0">
                <a:solidFill>
                  <a:schemeClr val="tx1"/>
                </a:solidFill>
                <a:latin typeface="+mn-lt"/>
                <a:ea typeface="+mn-ea"/>
                <a:cs typeface="+mn-cs"/>
              </a:rPr>
              <a:t>1</a:t>
            </a:r>
          </a:p>
          <a:p>
            <a:r>
              <a:rPr lang="en-US" sz="1200" b="0" i="0" u="none" strike="noStrike" kern="1200" baseline="0" dirty="0" smtClean="0">
                <a:solidFill>
                  <a:schemeClr val="tx1"/>
                </a:solidFill>
                <a:latin typeface="+mn-lt"/>
                <a:ea typeface="+mn-ea"/>
                <a:cs typeface="+mn-cs"/>
              </a:rPr>
              <a:t>to </a:t>
            </a:r>
            <a:r>
              <a:rPr lang="en-US" sz="1200" b="0" i="1" u="none" strike="noStrike" kern="1200" baseline="0" dirty="0" smtClean="0">
                <a:solidFill>
                  <a:schemeClr val="tx1"/>
                </a:solidFill>
                <a:latin typeface="+mn-lt"/>
                <a:ea typeface="+mn-ea"/>
                <a:cs typeface="+mn-cs"/>
              </a:rPr>
              <a:t>D</a:t>
            </a:r>
            <a:r>
              <a:rPr lang="en-US" sz="1200" b="0" i="0" u="none" strike="noStrike" kern="1200" baseline="0" dirty="0" smtClean="0">
                <a:solidFill>
                  <a:schemeClr val="tx1"/>
                </a:solidFill>
                <a:latin typeface="+mn-lt"/>
                <a:ea typeface="+mn-ea"/>
                <a:cs typeface="+mn-cs"/>
              </a:rPr>
              <a:t>2. As a result, the market equilibrium</a:t>
            </a:r>
          </a:p>
          <a:p>
            <a:r>
              <a:rPr lang="en-US" sz="1200" b="0" i="0" u="none" strike="noStrike" kern="1200" baseline="0" dirty="0" smtClean="0">
                <a:solidFill>
                  <a:schemeClr val="tx1"/>
                </a:solidFill>
                <a:latin typeface="+mn-lt"/>
                <a:ea typeface="+mn-ea"/>
                <a:cs typeface="+mn-cs"/>
              </a:rPr>
              <a:t>quantity will shift from </a:t>
            </a:r>
            <a:r>
              <a:rPr lang="en-US" sz="1200" b="0" i="1" u="none" strike="noStrike" kern="1200" baseline="0" dirty="0" err="1" smtClean="0">
                <a:solidFill>
                  <a:schemeClr val="tx1"/>
                </a:solidFill>
                <a:latin typeface="+mn-lt"/>
                <a:ea typeface="+mn-ea"/>
                <a:cs typeface="+mn-cs"/>
              </a:rPr>
              <a:t>Q</a:t>
            </a:r>
            <a:r>
              <a:rPr lang="en-US" sz="1200" b="0" i="0" u="none" strike="noStrike" kern="1200" baseline="0" dirty="0" err="1" smtClean="0">
                <a:solidFill>
                  <a:schemeClr val="tx1"/>
                </a:solidFill>
                <a:latin typeface="+mn-lt"/>
                <a:ea typeface="+mn-ea"/>
                <a:cs typeface="+mn-cs"/>
              </a:rPr>
              <a:t>Market</a:t>
            </a:r>
            <a:r>
              <a:rPr lang="en-US" sz="1200" b="0" i="0" u="none" strike="noStrike" kern="1200" baseline="0" dirty="0" smtClean="0">
                <a:solidFill>
                  <a:schemeClr val="tx1"/>
                </a:solidFill>
                <a:latin typeface="+mn-lt"/>
                <a:ea typeface="+mn-ea"/>
                <a:cs typeface="+mn-cs"/>
              </a:rPr>
              <a:t>, where an</a:t>
            </a:r>
          </a:p>
          <a:p>
            <a:r>
              <a:rPr lang="en-US" sz="1200" b="0" i="0" u="none" strike="noStrike" kern="1200" baseline="0" dirty="0" smtClean="0">
                <a:solidFill>
                  <a:schemeClr val="tx1"/>
                </a:solidFill>
                <a:latin typeface="+mn-lt"/>
                <a:ea typeface="+mn-ea"/>
                <a:cs typeface="+mn-cs"/>
              </a:rPr>
              <a:t>inefficiently low level of college educations</a:t>
            </a:r>
          </a:p>
          <a:p>
            <a:r>
              <a:rPr lang="en-US" sz="1200" b="0" i="0" u="none" strike="noStrike" kern="1200" baseline="0" dirty="0" smtClean="0">
                <a:solidFill>
                  <a:schemeClr val="tx1"/>
                </a:solidFill>
                <a:latin typeface="+mn-lt"/>
                <a:ea typeface="+mn-ea"/>
                <a:cs typeface="+mn-cs"/>
              </a:rPr>
              <a:t>is supplied, to </a:t>
            </a:r>
            <a:r>
              <a:rPr lang="en-US" sz="1200" b="0" i="1" u="none" strike="noStrike" kern="1200" baseline="0" dirty="0" err="1" smtClean="0">
                <a:solidFill>
                  <a:schemeClr val="tx1"/>
                </a:solidFill>
                <a:latin typeface="+mn-lt"/>
                <a:ea typeface="+mn-ea"/>
                <a:cs typeface="+mn-cs"/>
              </a:rPr>
              <a:t>Q</a:t>
            </a:r>
            <a:r>
              <a:rPr lang="en-US" sz="1200" b="0" i="0" u="none" strike="noStrike" kern="1200" baseline="0" dirty="0" err="1" smtClean="0">
                <a:solidFill>
                  <a:schemeClr val="tx1"/>
                </a:solidFill>
                <a:latin typeface="+mn-lt"/>
                <a:ea typeface="+mn-ea"/>
                <a:cs typeface="+mn-cs"/>
              </a:rPr>
              <a:t>Efficient</a:t>
            </a:r>
            <a:r>
              <a:rPr lang="en-US" sz="1200" b="0" i="0" u="none" strike="noStrike" kern="1200" baseline="0" dirty="0" smtClean="0">
                <a:solidFill>
                  <a:schemeClr val="tx1"/>
                </a:solidFill>
                <a:latin typeface="+mn-lt"/>
                <a:ea typeface="+mn-ea"/>
                <a:cs typeface="+mn-cs"/>
              </a:rPr>
              <a:t>, the economically efficient</a:t>
            </a:r>
          </a:p>
          <a:p>
            <a:r>
              <a:rPr lang="en-US" sz="1200" b="0" i="0" u="none" strike="noStrike" kern="1200" baseline="0" dirty="0" smtClean="0">
                <a:solidFill>
                  <a:schemeClr val="tx1"/>
                </a:solidFill>
                <a:latin typeface="+mn-lt"/>
                <a:ea typeface="+mn-ea"/>
                <a:cs typeface="+mn-cs"/>
              </a:rPr>
              <a:t>equilibrium quantity. Producers receive</a:t>
            </a:r>
          </a:p>
          <a:p>
            <a:r>
              <a:rPr lang="en-US" sz="1200" b="0" i="0" u="none" strike="noStrike" kern="1200" baseline="0" dirty="0" smtClean="0">
                <a:solidFill>
                  <a:schemeClr val="tx1"/>
                </a:solidFill>
                <a:latin typeface="+mn-lt"/>
                <a:ea typeface="+mn-ea"/>
                <a:cs typeface="+mn-cs"/>
              </a:rPr>
              <a:t>the price </a:t>
            </a:r>
            <a:r>
              <a:rPr lang="en-US" sz="1200" b="0" i="1" u="none" strike="noStrike" kern="1200" baseline="0" dirty="0" err="1" smtClean="0">
                <a:solidFill>
                  <a:schemeClr val="tx1"/>
                </a:solidFill>
                <a:latin typeface="+mn-lt"/>
                <a:ea typeface="+mn-ea"/>
                <a:cs typeface="+mn-cs"/>
              </a:rPr>
              <a:t>P</a:t>
            </a:r>
            <a:r>
              <a:rPr lang="en-US" sz="1200" b="0" i="0" u="none" strike="noStrike" kern="1200" baseline="0" dirty="0" err="1" smtClean="0">
                <a:solidFill>
                  <a:schemeClr val="tx1"/>
                </a:solidFill>
                <a:latin typeface="+mn-lt"/>
                <a:ea typeface="+mn-ea"/>
                <a:cs typeface="+mn-cs"/>
              </a:rPr>
              <a:t>Efficient</a:t>
            </a:r>
            <a:r>
              <a:rPr lang="en-US" sz="1200" b="0" i="0" u="none" strike="noStrike" kern="1200" baseline="0" dirty="0" smtClean="0">
                <a:solidFill>
                  <a:schemeClr val="tx1"/>
                </a:solidFill>
                <a:latin typeface="+mn-lt"/>
                <a:ea typeface="+mn-ea"/>
                <a:cs typeface="+mn-cs"/>
              </a:rPr>
              <a:t>, while consumers pay</a:t>
            </a:r>
          </a:p>
          <a:p>
            <a:r>
              <a:rPr lang="en-US" sz="1200" b="0" i="0" u="none" strike="noStrike" kern="1200" baseline="0" dirty="0" smtClean="0">
                <a:solidFill>
                  <a:schemeClr val="tx1"/>
                </a:solidFill>
                <a:latin typeface="+mn-lt"/>
                <a:ea typeface="+mn-ea"/>
                <a:cs typeface="+mn-cs"/>
              </a:rPr>
              <a:t>the price </a:t>
            </a:r>
            <a:r>
              <a:rPr lang="en-US" sz="1200" b="0" i="1" u="none" strike="noStrike" kern="1200" baseline="0" dirty="0" smtClean="0">
                <a:solidFill>
                  <a:schemeClr val="tx1"/>
                </a:solidFill>
                <a:latin typeface="+mn-lt"/>
                <a:ea typeface="+mn-ea"/>
                <a:cs typeface="+mn-cs"/>
              </a:rPr>
              <a:t>P</a:t>
            </a:r>
            <a:r>
              <a:rPr lang="en-US" sz="1200" b="0" i="0" u="none" strike="noStrike" kern="1200" baseline="0" dirty="0" smtClean="0">
                <a:solidFill>
                  <a:schemeClr val="tx1"/>
                </a:solidFill>
                <a:latin typeface="+mn-lt"/>
                <a:ea typeface="+mn-ea"/>
                <a:cs typeface="+mn-cs"/>
              </a:rPr>
              <a:t>, which is equal to </a:t>
            </a:r>
            <a:r>
              <a:rPr lang="en-US" sz="1200" b="0" i="1" u="none" strike="noStrike" kern="1200" baseline="0" dirty="0" err="1" smtClean="0">
                <a:solidFill>
                  <a:schemeClr val="tx1"/>
                </a:solidFill>
                <a:latin typeface="+mn-lt"/>
                <a:ea typeface="+mn-ea"/>
                <a:cs typeface="+mn-cs"/>
              </a:rPr>
              <a:t>P</a:t>
            </a:r>
            <a:r>
              <a:rPr lang="en-US" sz="1200" b="0" i="0" u="none" strike="noStrike" kern="1200" baseline="0" dirty="0" err="1" smtClean="0">
                <a:solidFill>
                  <a:schemeClr val="tx1"/>
                </a:solidFill>
                <a:latin typeface="+mn-lt"/>
                <a:ea typeface="+mn-ea"/>
                <a:cs typeface="+mn-cs"/>
              </a:rPr>
              <a:t>Efficient</a:t>
            </a:r>
            <a:r>
              <a:rPr lang="en-US" sz="1200" b="0" i="0" u="none" strike="noStrike" kern="1200" baseline="0" dirty="0" smtClean="0">
                <a:solidFill>
                  <a:schemeClr val="tx1"/>
                </a:solidFill>
                <a:latin typeface="+mn-lt"/>
                <a:ea typeface="+mn-ea"/>
                <a:cs typeface="+mn-cs"/>
              </a:rPr>
              <a:t> minus</a:t>
            </a:r>
          </a:p>
          <a:p>
            <a:r>
              <a:rPr lang="en-US" sz="1200" b="0" i="0" u="none" strike="noStrike" kern="1200" baseline="0" dirty="0" smtClean="0">
                <a:solidFill>
                  <a:schemeClr val="tx1"/>
                </a:solidFill>
                <a:latin typeface="+mn-lt"/>
                <a:ea typeface="+mn-ea"/>
                <a:cs typeface="+mn-cs"/>
              </a:rPr>
              <a:t>the amount of the subsidy.</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27</a:t>
            </a:fld>
            <a:endParaRPr lang="en-US"/>
          </a:p>
        </p:txBody>
      </p:sp>
    </p:spTree>
    <p:extLst>
      <p:ext uri="{BB962C8B-B14F-4D97-AF65-F5344CB8AC3E}">
        <p14:creationId xmlns:p14="http://schemas.microsoft.com/office/powerpoint/2010/main" val="37758749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categories on the basis of whether people</a:t>
            </a:r>
          </a:p>
          <a:p>
            <a:r>
              <a:rPr lang="en-US" sz="1200" b="0" i="0" u="none" strike="noStrike" kern="1200" baseline="0" dirty="0" smtClean="0">
                <a:solidFill>
                  <a:schemeClr val="tx1"/>
                </a:solidFill>
                <a:latin typeface="+mn-lt"/>
                <a:ea typeface="+mn-ea"/>
                <a:cs typeface="+mn-cs"/>
              </a:rPr>
              <a:t>can be excluded from consuming them</a:t>
            </a:r>
          </a:p>
          <a:p>
            <a:r>
              <a:rPr lang="en-US" sz="1200" b="0" i="0" u="none" strike="noStrike" kern="1200" baseline="0" dirty="0" smtClean="0">
                <a:solidFill>
                  <a:schemeClr val="tx1"/>
                </a:solidFill>
                <a:latin typeface="+mn-lt"/>
                <a:ea typeface="+mn-ea"/>
                <a:cs typeface="+mn-cs"/>
              </a:rPr>
              <a:t>and whether they are rival in consumption.</a:t>
            </a:r>
          </a:p>
          <a:p>
            <a:r>
              <a:rPr lang="en-US" sz="1200" b="0" i="0" u="none" strike="noStrike" kern="1200" baseline="0" dirty="0" smtClean="0">
                <a:solidFill>
                  <a:schemeClr val="tx1"/>
                </a:solidFill>
                <a:latin typeface="+mn-lt"/>
                <a:ea typeface="+mn-ea"/>
                <a:cs typeface="+mn-cs"/>
              </a:rPr>
              <a:t>A good or service is rival in consumption</a:t>
            </a:r>
          </a:p>
          <a:p>
            <a:r>
              <a:rPr lang="en-US" sz="1200" b="0" i="0" u="none" strike="noStrike" kern="1200" baseline="0" dirty="0" smtClean="0">
                <a:solidFill>
                  <a:schemeClr val="tx1"/>
                </a:solidFill>
                <a:latin typeface="+mn-lt"/>
                <a:ea typeface="+mn-ea"/>
                <a:cs typeface="+mn-cs"/>
              </a:rPr>
              <a:t>if one person consuming a unit of a good</a:t>
            </a:r>
          </a:p>
          <a:p>
            <a:r>
              <a:rPr lang="en-US" sz="1200" b="0" i="0" u="none" strike="noStrike" kern="1200" baseline="0" dirty="0" smtClean="0">
                <a:solidFill>
                  <a:schemeClr val="tx1"/>
                </a:solidFill>
                <a:latin typeface="+mn-lt"/>
                <a:ea typeface="+mn-ea"/>
                <a:cs typeface="+mn-cs"/>
              </a:rPr>
              <a:t>means that another person cannot consume</a:t>
            </a:r>
          </a:p>
          <a:p>
            <a:r>
              <a:rPr lang="en-US" sz="1200" b="0" i="0" u="none" strike="noStrike" kern="1200" baseline="0" dirty="0" smtClean="0">
                <a:solidFill>
                  <a:schemeClr val="tx1"/>
                </a:solidFill>
                <a:latin typeface="+mn-lt"/>
                <a:ea typeface="+mn-ea"/>
                <a:cs typeface="+mn-cs"/>
              </a:rPr>
              <a:t>that unit.</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41</a:t>
            </a:fld>
            <a:endParaRPr lang="en-US"/>
          </a:p>
        </p:txBody>
      </p:sp>
    </p:spTree>
    <p:extLst>
      <p:ext uri="{BB962C8B-B14F-4D97-AF65-F5344CB8AC3E}">
        <p14:creationId xmlns:p14="http://schemas.microsoft.com/office/powerpoint/2010/main" val="16637454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The market demand curve for private goods is determined by adding horizontally</a:t>
            </a:r>
          </a:p>
          <a:p>
            <a:r>
              <a:rPr lang="en-US" sz="1200" b="0" i="0" u="none" strike="noStrike" kern="1200" baseline="0" dirty="0" smtClean="0">
                <a:solidFill>
                  <a:schemeClr val="tx1"/>
                </a:solidFill>
                <a:latin typeface="+mn-lt"/>
                <a:ea typeface="+mn-ea"/>
                <a:cs typeface="+mn-cs"/>
              </a:rPr>
              <a:t>the quantity of the good demanded at each price by each consumer. For instance,</a:t>
            </a:r>
          </a:p>
          <a:p>
            <a:r>
              <a:rPr lang="en-US" sz="1200" b="0" i="0" u="none" strike="noStrike" kern="1200" baseline="0" dirty="0" smtClean="0">
                <a:solidFill>
                  <a:schemeClr val="tx1"/>
                </a:solidFill>
                <a:latin typeface="+mn-lt"/>
                <a:ea typeface="+mn-ea"/>
                <a:cs typeface="+mn-cs"/>
              </a:rPr>
              <a:t>in panel (a), Jill demands 2 hamburgers when the price is $4.00, and in panel (b),</a:t>
            </a:r>
          </a:p>
          <a:p>
            <a:r>
              <a:rPr lang="en-US" sz="1200" b="0" i="0" u="none" strike="noStrike" kern="1200" baseline="0" dirty="0" smtClean="0">
                <a:solidFill>
                  <a:schemeClr val="tx1"/>
                </a:solidFill>
                <a:latin typeface="+mn-lt"/>
                <a:ea typeface="+mn-ea"/>
                <a:cs typeface="+mn-cs"/>
              </a:rPr>
              <a:t>Joe demands 4 hamburgers when the price is $4.00. So, a quantity of 6 hamburgers</a:t>
            </a:r>
          </a:p>
          <a:p>
            <a:r>
              <a:rPr lang="en-US" sz="1200" b="0" i="0" u="none" strike="noStrike" kern="1200" baseline="0" dirty="0" smtClean="0">
                <a:solidFill>
                  <a:schemeClr val="tx1"/>
                </a:solidFill>
                <a:latin typeface="+mn-lt"/>
                <a:ea typeface="+mn-ea"/>
                <a:cs typeface="+mn-cs"/>
              </a:rPr>
              <a:t>and a price of $4.00 is a point on the market demand curve in panel (c).</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43</a:t>
            </a:fld>
            <a:endParaRPr lang="en-US"/>
          </a:p>
        </p:txBody>
      </p:sp>
    </p:spTree>
    <p:extLst>
      <p:ext uri="{BB962C8B-B14F-4D97-AF65-F5344CB8AC3E}">
        <p14:creationId xmlns:p14="http://schemas.microsoft.com/office/powerpoint/2010/main" val="4245553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To find the demand curve for a public good,</a:t>
            </a:r>
          </a:p>
          <a:p>
            <a:r>
              <a:rPr lang="en-US" sz="1200" b="0" i="0" u="none" strike="noStrike" kern="1200" baseline="0" dirty="0" smtClean="0">
                <a:solidFill>
                  <a:schemeClr val="tx1"/>
                </a:solidFill>
                <a:latin typeface="+mn-lt"/>
                <a:ea typeface="+mn-ea"/>
                <a:cs typeface="+mn-cs"/>
              </a:rPr>
              <a:t>we add up the price at which each consumer</a:t>
            </a:r>
          </a:p>
          <a:p>
            <a:r>
              <a:rPr lang="en-US" sz="1200" b="0" i="0" u="none" strike="noStrike" kern="1200" baseline="0" dirty="0" smtClean="0">
                <a:solidFill>
                  <a:schemeClr val="tx1"/>
                </a:solidFill>
                <a:latin typeface="+mn-lt"/>
                <a:ea typeface="+mn-ea"/>
                <a:cs typeface="+mn-cs"/>
              </a:rPr>
              <a:t>is willing to purchase each quantity of</a:t>
            </a:r>
          </a:p>
          <a:p>
            <a:r>
              <a:rPr lang="en-US" sz="1200" b="0" i="0" u="none" strike="noStrike" kern="1200" baseline="0" dirty="0" smtClean="0">
                <a:solidFill>
                  <a:schemeClr val="tx1"/>
                </a:solidFill>
                <a:latin typeface="+mn-lt"/>
                <a:ea typeface="+mn-ea"/>
                <a:cs typeface="+mn-cs"/>
              </a:rPr>
              <a:t>the good. In panel (a), Jill is willing to pay</a:t>
            </a:r>
          </a:p>
          <a:p>
            <a:r>
              <a:rPr lang="en-US" sz="1200" b="0" i="0" u="none" strike="noStrike" kern="1200" baseline="0" dirty="0" smtClean="0">
                <a:solidFill>
                  <a:schemeClr val="tx1"/>
                </a:solidFill>
                <a:latin typeface="+mn-lt"/>
                <a:ea typeface="+mn-ea"/>
                <a:cs typeface="+mn-cs"/>
              </a:rPr>
              <a:t>$8 per hour for a security guard to provide</a:t>
            </a:r>
          </a:p>
          <a:p>
            <a:r>
              <a:rPr lang="en-US" sz="1200" b="0" i="0" u="none" strike="noStrike" kern="1200" baseline="0" dirty="0" smtClean="0">
                <a:solidFill>
                  <a:schemeClr val="tx1"/>
                </a:solidFill>
                <a:latin typeface="+mn-lt"/>
                <a:ea typeface="+mn-ea"/>
                <a:cs typeface="+mn-cs"/>
              </a:rPr>
              <a:t>10 hours of protection. In panel (b), Joe is</a:t>
            </a:r>
          </a:p>
          <a:p>
            <a:r>
              <a:rPr lang="en-US" sz="1200" b="0" i="0" u="none" strike="noStrike" kern="1200" baseline="0" dirty="0" smtClean="0">
                <a:solidFill>
                  <a:schemeClr val="tx1"/>
                </a:solidFill>
                <a:latin typeface="+mn-lt"/>
                <a:ea typeface="+mn-ea"/>
                <a:cs typeface="+mn-cs"/>
              </a:rPr>
              <a:t>willing to pay $10 for that level of protection.</a:t>
            </a:r>
          </a:p>
          <a:p>
            <a:r>
              <a:rPr lang="en-US" sz="1200" b="0" i="0" u="none" strike="noStrike" kern="1200" baseline="0" dirty="0" smtClean="0">
                <a:solidFill>
                  <a:schemeClr val="tx1"/>
                </a:solidFill>
                <a:latin typeface="+mn-lt"/>
                <a:ea typeface="+mn-ea"/>
                <a:cs typeface="+mn-cs"/>
              </a:rPr>
              <a:t>Therefore, in panel (c), the price of $18</a:t>
            </a:r>
          </a:p>
          <a:p>
            <a:r>
              <a:rPr lang="en-US" sz="1200" b="0" i="0" u="none" strike="noStrike" kern="1200" baseline="0" dirty="0" smtClean="0">
                <a:solidFill>
                  <a:schemeClr val="tx1"/>
                </a:solidFill>
                <a:latin typeface="+mn-lt"/>
                <a:ea typeface="+mn-ea"/>
                <a:cs typeface="+mn-cs"/>
              </a:rPr>
              <a:t>per hour and the quantity of 10 hours will</a:t>
            </a:r>
          </a:p>
          <a:p>
            <a:r>
              <a:rPr lang="en-US" sz="1200" b="0" i="0" u="none" strike="noStrike" kern="1200" baseline="0" dirty="0" smtClean="0">
                <a:solidFill>
                  <a:schemeClr val="tx1"/>
                </a:solidFill>
                <a:latin typeface="+mn-lt"/>
                <a:ea typeface="+mn-ea"/>
                <a:cs typeface="+mn-cs"/>
              </a:rPr>
              <a:t>be a point on the demand curve for security</a:t>
            </a:r>
          </a:p>
          <a:p>
            <a:r>
              <a:rPr lang="en-US" sz="1200" b="0" i="0" u="none" strike="noStrike" kern="1200" baseline="0" dirty="0" smtClean="0">
                <a:solidFill>
                  <a:schemeClr val="tx1"/>
                </a:solidFill>
                <a:latin typeface="+mn-lt"/>
                <a:ea typeface="+mn-ea"/>
                <a:cs typeface="+mn-cs"/>
              </a:rPr>
              <a:t>guard services.</a:t>
            </a:r>
            <a:endParaRPr lang="en-US" dirty="0"/>
          </a:p>
        </p:txBody>
      </p:sp>
      <p:sp>
        <p:nvSpPr>
          <p:cNvPr id="4" name="Slide Number Placeholder 3"/>
          <p:cNvSpPr>
            <a:spLocks noGrp="1"/>
          </p:cNvSpPr>
          <p:nvPr>
            <p:ph type="sldNum" sz="quarter" idx="10"/>
          </p:nvPr>
        </p:nvSpPr>
        <p:spPr/>
        <p:txBody>
          <a:bodyPr/>
          <a:lstStyle/>
          <a:p>
            <a:pPr>
              <a:defRPr/>
            </a:pPr>
            <a:fld id="{180FDDB8-901D-4D46-A4E8-DCBCC8570ABF}" type="slidenum">
              <a:rPr lang="en-US" smtClean="0"/>
              <a:pPr>
                <a:defRPr/>
              </a:pPr>
              <a:t>44</a:t>
            </a:fld>
            <a:endParaRPr lang="en-US"/>
          </a:p>
        </p:txBody>
      </p:sp>
    </p:spTree>
    <p:extLst>
      <p:ext uri="{BB962C8B-B14F-4D97-AF65-F5344CB8AC3E}">
        <p14:creationId xmlns:p14="http://schemas.microsoft.com/office/powerpoint/2010/main" val="7006806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OC">
    <p:spTree>
      <p:nvGrpSpPr>
        <p:cNvPr id="1" name=""/>
        <p:cNvGrpSpPr/>
        <p:nvPr/>
      </p:nvGrpSpPr>
      <p:grpSpPr>
        <a:xfrm>
          <a:off x="0" y="0"/>
          <a:ext cx="0" cy="0"/>
          <a:chOff x="0" y="0"/>
          <a:chExt cx="0" cy="0"/>
        </a:xfrm>
      </p:grpSpPr>
      <p:sp>
        <p:nvSpPr>
          <p:cNvPr id="12" name="Rectangle 11"/>
          <p:cNvSpPr/>
          <p:nvPr userDrawn="1"/>
        </p:nvSpPr>
        <p:spPr>
          <a:xfrm>
            <a:off x="1703388" y="0"/>
            <a:ext cx="7445375" cy="640080"/>
          </a:xfrm>
          <a:prstGeom prst="rect">
            <a:avLst/>
          </a:prstGeom>
          <a:solidFill>
            <a:srgbClr val="89B8CF"/>
          </a:solidFill>
        </p:spPr>
        <p:txBody>
          <a:bodyPr wrap="square" rtlCol="0" anchor="ctr">
            <a:spAutoFit/>
          </a:bodyPr>
          <a:lstStyle/>
          <a:p>
            <a:pPr algn="ctr">
              <a:lnSpc>
                <a:spcPts val="2400"/>
              </a:lnSpc>
            </a:pPr>
            <a:endParaRPr lang="en-US" b="1" dirty="0">
              <a:solidFill>
                <a:srgbClr val="7B0046"/>
              </a:solidFill>
            </a:endParaRPr>
          </a:p>
        </p:txBody>
      </p:sp>
      <p:sp>
        <p:nvSpPr>
          <p:cNvPr id="2" name="Rectangle 4"/>
          <p:cNvSpPr>
            <a:spLocks noChangeArrowheads="1"/>
          </p:cNvSpPr>
          <p:nvPr userDrawn="1"/>
        </p:nvSpPr>
        <p:spPr bwMode="auto">
          <a:xfrm>
            <a:off x="8386763" y="6630988"/>
            <a:ext cx="762000" cy="228600"/>
          </a:xfrm>
          <a:prstGeom prst="rect">
            <a:avLst/>
          </a:prstGeom>
          <a:gradFill rotWithShape="1">
            <a:gsLst>
              <a:gs pos="0">
                <a:srgbClr val="89B8CF"/>
              </a:gs>
              <a:gs pos="100000">
                <a:srgbClr val="256ABD"/>
              </a:gs>
            </a:gsLst>
            <a:lin ang="5400000" scaled="1"/>
          </a:gradFill>
          <a:ln w="9525">
            <a:noFill/>
            <a:miter lim="800000"/>
            <a:headEnd/>
            <a:tailEnd/>
          </a:ln>
          <a:effectLst/>
        </p:spPr>
        <p:txBody>
          <a:bodyPr anchor="ctr" anchorCtr="1"/>
          <a:lstStyle/>
          <a:p>
            <a:pPr algn="r" fontAlgn="auto">
              <a:spcBef>
                <a:spcPts val="0"/>
              </a:spcBef>
              <a:spcAft>
                <a:spcPts val="0"/>
              </a:spcAft>
              <a:defRPr/>
            </a:pPr>
            <a:fld id="{9EF81B78-AD51-421F-8D8B-5E603864CF1F}" type="slidenum">
              <a:rPr lang="en-US" sz="1200">
                <a:solidFill>
                  <a:schemeClr val="bg1"/>
                </a:solidFill>
                <a:cs typeface="+mn-cs"/>
              </a:rPr>
              <a:pPr algn="r" fontAlgn="auto">
                <a:spcBef>
                  <a:spcPts val="0"/>
                </a:spcBef>
                <a:spcAft>
                  <a:spcPts val="0"/>
                </a:spcAft>
                <a:defRPr/>
              </a:pPr>
              <a:t>‹#›</a:t>
            </a:fld>
            <a:r>
              <a:rPr lang="en-US" sz="1200" dirty="0">
                <a:solidFill>
                  <a:schemeClr val="bg1"/>
                </a:solidFill>
                <a:cs typeface="+mn-cs"/>
              </a:rPr>
              <a:t> of </a:t>
            </a:r>
            <a:r>
              <a:rPr lang="en-US" sz="1200" dirty="0" smtClean="0">
                <a:solidFill>
                  <a:schemeClr val="bg1"/>
                </a:solidFill>
                <a:cs typeface="+mn-cs"/>
              </a:rPr>
              <a:t>49</a:t>
            </a:r>
            <a:endParaRPr lang="en-US" sz="1200" dirty="0">
              <a:solidFill>
                <a:schemeClr val="bg1"/>
              </a:solidFill>
              <a:cs typeface="+mn-cs"/>
            </a:endParaRPr>
          </a:p>
        </p:txBody>
      </p:sp>
      <p:sp>
        <p:nvSpPr>
          <p:cNvPr id="3" name="Rectangle 5"/>
          <p:cNvSpPr>
            <a:spLocks noChangeArrowheads="1"/>
          </p:cNvSpPr>
          <p:nvPr userDrawn="1"/>
        </p:nvSpPr>
        <p:spPr bwMode="auto">
          <a:xfrm>
            <a:off x="0" y="6623050"/>
            <a:ext cx="8420100" cy="234950"/>
          </a:xfrm>
          <a:prstGeom prst="rect">
            <a:avLst/>
          </a:prstGeom>
          <a:noFill/>
          <a:ln w="9525">
            <a:noFill/>
            <a:miter lim="800000"/>
            <a:headEnd/>
            <a:tailEnd/>
          </a:ln>
          <a:effectLst/>
        </p:spPr>
        <p:txBody>
          <a:bodyPr anchor="ctr"/>
          <a:lstStyle/>
          <a:p>
            <a:pPr eaLnBrk="0" hangingPunct="0"/>
            <a:r>
              <a:rPr lang="en-US" sz="900" dirty="0">
                <a:solidFill>
                  <a:schemeClr val="bg2"/>
                </a:solidFill>
              </a:rPr>
              <a:t>© </a:t>
            </a:r>
            <a:r>
              <a:rPr lang="en-US" sz="900" dirty="0" smtClean="0">
                <a:solidFill>
                  <a:schemeClr val="bg2"/>
                </a:solidFill>
              </a:rPr>
              <a:t>2015 Pearson Education, Inc.</a:t>
            </a:r>
            <a:endParaRPr lang="en-US" sz="900" dirty="0">
              <a:solidFill>
                <a:schemeClr val="bg2"/>
              </a:solidFill>
            </a:endParaRPr>
          </a:p>
        </p:txBody>
      </p:sp>
      <p:sp>
        <p:nvSpPr>
          <p:cNvPr id="6" name="TextBox 5"/>
          <p:cNvSpPr txBox="1">
            <a:spLocks noChangeArrowheads="1"/>
          </p:cNvSpPr>
          <p:nvPr userDrawn="1"/>
        </p:nvSpPr>
        <p:spPr bwMode="auto">
          <a:xfrm>
            <a:off x="458788" y="2057400"/>
            <a:ext cx="3351212" cy="701675"/>
          </a:xfrm>
          <a:prstGeom prst="rect">
            <a:avLst/>
          </a:prstGeom>
          <a:noFill/>
          <a:ln w="9525">
            <a:noFill/>
            <a:miter lim="800000"/>
            <a:headEnd/>
            <a:tailEnd/>
          </a:ln>
        </p:spPr>
        <p:txBody>
          <a:bodyPr>
            <a:spAutoFit/>
          </a:bodyPr>
          <a:lstStyle/>
          <a:p>
            <a:r>
              <a:rPr lang="en-US" sz="2000" b="1" dirty="0">
                <a:solidFill>
                  <a:srgbClr val="0066B3"/>
                </a:solidFill>
              </a:rPr>
              <a:t>Chapter Outline </a:t>
            </a:r>
            <a:r>
              <a:rPr lang="en-US" sz="2000" dirty="0"/>
              <a:t>and</a:t>
            </a:r>
          </a:p>
          <a:p>
            <a:r>
              <a:rPr lang="en-US" sz="2000" b="1" dirty="0">
                <a:solidFill>
                  <a:srgbClr val="0066B3"/>
                </a:solidFill>
              </a:rPr>
              <a:t>Learning Objectives</a:t>
            </a:r>
            <a:endParaRPr lang="en-US" sz="2000" dirty="0">
              <a:solidFill>
                <a:srgbClr val="0066B3"/>
              </a:solidFill>
            </a:endParaRPr>
          </a:p>
        </p:txBody>
      </p:sp>
      <p:graphicFrame>
        <p:nvGraphicFramePr>
          <p:cNvPr id="9" name="Group 499"/>
          <p:cNvGraphicFramePr>
            <a:graphicFrameLocks noGrp="1"/>
          </p:cNvGraphicFramePr>
          <p:nvPr userDrawn="1">
            <p:extLst>
              <p:ext uri="{D42A27DB-BD31-4B8C-83A1-F6EECF244321}">
                <p14:modId xmlns:p14="http://schemas.microsoft.com/office/powerpoint/2010/main" val="1906859142"/>
              </p:ext>
            </p:extLst>
          </p:nvPr>
        </p:nvGraphicFramePr>
        <p:xfrm>
          <a:off x="463550" y="2895600"/>
          <a:ext cx="3269664" cy="3680270"/>
        </p:xfrm>
        <a:graphic>
          <a:graphicData uri="http://schemas.openxmlformats.org/drawingml/2006/table">
            <a:tbl>
              <a:tblPr/>
              <a:tblGrid>
                <a:gridCol w="496553"/>
                <a:gridCol w="2773111"/>
              </a:tblGrid>
              <a:tr h="405825">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600" b="1" i="0" u="none" strike="noStrike" cap="none" normalizeH="0" baseline="0" dirty="0" smtClean="0">
                          <a:ln>
                            <a:noFill/>
                          </a:ln>
                          <a:solidFill>
                            <a:srgbClr val="0066B3"/>
                          </a:solidFill>
                          <a:effectLst/>
                          <a:latin typeface="Arial" charset="0"/>
                        </a:rPr>
                        <a:t>5.1</a:t>
                      </a:r>
                    </a:p>
                  </a:txBody>
                  <a:tcPr marL="0" marR="0" marT="91427" marB="0" horzOverflow="overflow">
                    <a:lnL cap="flat">
                      <a:noFill/>
                    </a:lnL>
                    <a:lnR>
                      <a:noFill/>
                    </a:lnR>
                    <a:lnT cap="flat">
                      <a:noFill/>
                    </a:lnT>
                    <a:lnB>
                      <a:noFill/>
                    </a:lnB>
                    <a:lnTlToBr>
                      <a:noFill/>
                    </a:lnTlToBr>
                    <a:lnBlToTr>
                      <a:noFill/>
                    </a:lnBlToTr>
                    <a:noFill/>
                  </a:tcPr>
                </a:tc>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600" b="1" i="0" u="none" strike="noStrike" cap="none" normalizeH="0" baseline="0" dirty="0" smtClean="0">
                          <a:ln>
                            <a:noFill/>
                          </a:ln>
                          <a:solidFill>
                            <a:srgbClr val="0066B3"/>
                          </a:solidFill>
                          <a:effectLst/>
                          <a:latin typeface="Arial" charset="0"/>
                        </a:rPr>
                        <a:t>Externalities and Economic Efficiency</a:t>
                      </a:r>
                    </a:p>
                  </a:txBody>
                  <a:tcPr marL="0" marR="0" marT="91427" marB="0" horzOverflow="overflow">
                    <a:lnL>
                      <a:noFill/>
                    </a:lnL>
                    <a:lnR cap="flat">
                      <a:noFill/>
                    </a:lnR>
                    <a:lnT cap="flat">
                      <a:noFill/>
                    </a:lnT>
                    <a:lnB>
                      <a:noFill/>
                    </a:lnB>
                    <a:lnTlToBr>
                      <a:noFill/>
                    </a:lnTlToBr>
                    <a:lnBlToTr>
                      <a:noFill/>
                    </a:lnBlToTr>
                    <a:noFill/>
                  </a:tcPr>
                </a:tc>
              </a:tr>
              <a:tr h="626706">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600" b="1" i="0" u="none" strike="noStrike" cap="none" normalizeH="0" baseline="0" dirty="0" smtClean="0">
                          <a:ln>
                            <a:noFill/>
                          </a:ln>
                          <a:solidFill>
                            <a:srgbClr val="0066B3"/>
                          </a:solidFill>
                          <a:effectLst/>
                          <a:latin typeface="Arial" charset="0"/>
                        </a:rPr>
                        <a:t>5.2</a:t>
                      </a:r>
                    </a:p>
                  </a:txBody>
                  <a:tcPr marL="0" marR="0" marT="91427" marB="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600" b="1" i="0" u="none" strike="noStrike" cap="none" normalizeH="0" baseline="0" dirty="0" smtClean="0">
                          <a:ln>
                            <a:noFill/>
                          </a:ln>
                          <a:solidFill>
                            <a:srgbClr val="0066B3"/>
                          </a:solidFill>
                          <a:effectLst/>
                          <a:latin typeface="Arial" charset="0"/>
                        </a:rPr>
                        <a:t>Private Solutions to Externalities: The </a:t>
                      </a:r>
                      <a:r>
                        <a:rPr kumimoji="0" lang="en-US" sz="1600" b="1" i="0" u="none" strike="noStrike" cap="none" normalizeH="0" baseline="0" dirty="0" err="1" smtClean="0">
                          <a:ln>
                            <a:noFill/>
                          </a:ln>
                          <a:solidFill>
                            <a:srgbClr val="0066B3"/>
                          </a:solidFill>
                          <a:effectLst/>
                          <a:latin typeface="Arial" charset="0"/>
                        </a:rPr>
                        <a:t>Coase</a:t>
                      </a:r>
                      <a:r>
                        <a:rPr kumimoji="0" lang="en-US" sz="1600" b="1" i="0" u="none" strike="noStrike" cap="none" normalizeH="0" baseline="0" dirty="0" smtClean="0">
                          <a:ln>
                            <a:noFill/>
                          </a:ln>
                          <a:solidFill>
                            <a:srgbClr val="0066B3"/>
                          </a:solidFill>
                          <a:effectLst/>
                          <a:latin typeface="Arial" charset="0"/>
                        </a:rPr>
                        <a:t> Theorem</a:t>
                      </a:r>
                    </a:p>
                  </a:txBody>
                  <a:tcPr marL="0" marR="0" marT="91427" marB="0" horzOverflow="overflow">
                    <a:lnL>
                      <a:noFill/>
                    </a:lnL>
                    <a:lnR cap="flat">
                      <a:noFill/>
                    </a:lnR>
                    <a:lnT>
                      <a:noFill/>
                    </a:lnT>
                    <a:lnB>
                      <a:noFill/>
                    </a:lnB>
                    <a:lnTlToBr>
                      <a:noFill/>
                    </a:lnTlToBr>
                    <a:lnBlToTr>
                      <a:noFill/>
                    </a:lnBlToTr>
                    <a:noFill/>
                  </a:tcPr>
                </a:tc>
              </a:tr>
              <a:tr h="381000">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600" b="1" i="0" u="none" strike="noStrike" cap="none" normalizeH="0" baseline="0" dirty="0" smtClean="0">
                          <a:ln>
                            <a:noFill/>
                          </a:ln>
                          <a:solidFill>
                            <a:srgbClr val="0066B3"/>
                          </a:solidFill>
                          <a:effectLst/>
                          <a:latin typeface="Arial" charset="0"/>
                        </a:rPr>
                        <a:t>5.3</a:t>
                      </a:r>
                    </a:p>
                  </a:txBody>
                  <a:tcPr marL="0" marR="0" marT="91427" marB="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7000"/>
                        </a:lnSpc>
                        <a:spcBef>
                          <a:spcPct val="0"/>
                        </a:spcBef>
                        <a:spcAft>
                          <a:spcPct val="0"/>
                        </a:spcAft>
                        <a:buClrTx/>
                        <a:buSzTx/>
                        <a:buFontTx/>
                        <a:buNone/>
                        <a:tabLst>
                          <a:tab pos="111125" algn="l"/>
                        </a:tabLst>
                      </a:pPr>
                      <a:r>
                        <a:rPr kumimoji="0" lang="en-US" sz="1600" b="1" i="0" u="none" strike="noStrike" cap="none" normalizeH="0" baseline="0" dirty="0" smtClean="0">
                          <a:ln>
                            <a:noFill/>
                          </a:ln>
                          <a:solidFill>
                            <a:srgbClr val="0066B3"/>
                          </a:solidFill>
                          <a:effectLst/>
                          <a:latin typeface="Arial" charset="0"/>
                        </a:rPr>
                        <a:t>Government Policies to Deal with Externalities</a:t>
                      </a:r>
                    </a:p>
                  </a:txBody>
                  <a:tcPr marL="0" marR="0" marT="91427" marB="0" horzOverflow="overflow">
                    <a:lnL>
                      <a:noFill/>
                    </a:lnL>
                    <a:lnR cap="flat">
                      <a:noFill/>
                    </a:lnR>
                    <a:lnT>
                      <a:noFill/>
                    </a:lnT>
                    <a:lnB>
                      <a:noFill/>
                    </a:lnB>
                    <a:lnTlToBr>
                      <a:noFill/>
                    </a:lnTlToBr>
                    <a:lnBlToTr>
                      <a:noFill/>
                    </a:lnBlToTr>
                    <a:noFill/>
                  </a:tcPr>
                </a:tc>
              </a:tr>
              <a:tr h="626706">
                <a:tc>
                  <a:txBody>
                    <a:bodyPr/>
                    <a:lstStyle/>
                    <a:p>
                      <a:pPr marL="0" marR="0" lvl="0" indent="0" algn="l" defTabSz="914400" rtl="0" eaLnBrk="1" fontAlgn="base" latinLnBrk="0" hangingPunct="1">
                        <a:lnSpc>
                          <a:spcPct val="97000"/>
                        </a:lnSpc>
                        <a:spcBef>
                          <a:spcPct val="0"/>
                        </a:spcBef>
                        <a:spcAft>
                          <a:spcPct val="0"/>
                        </a:spcAft>
                        <a:buClrTx/>
                        <a:buSzTx/>
                        <a:buFontTx/>
                        <a:buNone/>
                        <a:tabLst/>
                      </a:pPr>
                      <a:r>
                        <a:rPr kumimoji="0" lang="en-US" sz="1600" b="1" i="0" u="none" strike="noStrike" cap="none" normalizeH="0" baseline="0" dirty="0" smtClean="0">
                          <a:ln>
                            <a:noFill/>
                          </a:ln>
                          <a:solidFill>
                            <a:srgbClr val="0066B3"/>
                          </a:solidFill>
                          <a:effectLst/>
                          <a:latin typeface="Arial" charset="0"/>
                        </a:rPr>
                        <a:t>5.4</a:t>
                      </a:r>
                    </a:p>
                  </a:txBody>
                  <a:tcPr marL="0" marR="0" marT="91427" marB="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7000"/>
                        </a:lnSpc>
                        <a:spcBef>
                          <a:spcPct val="0"/>
                        </a:spcBef>
                        <a:spcAft>
                          <a:spcPct val="0"/>
                        </a:spcAft>
                        <a:buClrTx/>
                        <a:buSzTx/>
                        <a:buFontTx/>
                        <a:buNone/>
                        <a:tabLst>
                          <a:tab pos="111125" algn="l"/>
                        </a:tabLst>
                      </a:pPr>
                      <a:r>
                        <a:rPr kumimoji="0" lang="en-US" sz="1600" b="1" i="0" u="none" strike="noStrike" cap="none" normalizeH="0" baseline="0" dirty="0" smtClean="0">
                          <a:ln>
                            <a:noFill/>
                          </a:ln>
                          <a:solidFill>
                            <a:srgbClr val="0066B3"/>
                          </a:solidFill>
                          <a:effectLst/>
                          <a:latin typeface="Arial" charset="0"/>
                        </a:rPr>
                        <a:t>Four Categories of Goods</a:t>
                      </a:r>
                    </a:p>
                  </a:txBody>
                  <a:tcPr marL="0" marR="0" marT="91427" marB="0" horzOverflow="overflow">
                    <a:lnL>
                      <a:noFill/>
                    </a:lnL>
                    <a:lnR cap="flat">
                      <a:noFill/>
                    </a:lnR>
                    <a:lnT>
                      <a:noFill/>
                    </a:lnT>
                    <a:lnB>
                      <a:noFill/>
                    </a:lnB>
                    <a:lnTlToBr>
                      <a:noFill/>
                    </a:lnTlToBr>
                    <a:lnBlToTr>
                      <a:noFill/>
                    </a:lnBlToTr>
                    <a:noFill/>
                  </a:tcPr>
                </a:tc>
              </a:tr>
              <a:tr h="609600">
                <a:tc>
                  <a:txBody>
                    <a:bodyPr/>
                    <a:lstStyle/>
                    <a:p>
                      <a:pPr marL="0" marR="0" lvl="0" indent="0" algn="l" defTabSz="914400" rtl="0" eaLnBrk="1" fontAlgn="base" latinLnBrk="0" hangingPunct="1">
                        <a:lnSpc>
                          <a:spcPct val="97000"/>
                        </a:lnSpc>
                        <a:spcBef>
                          <a:spcPct val="0"/>
                        </a:spcBef>
                        <a:spcAft>
                          <a:spcPct val="0"/>
                        </a:spcAft>
                        <a:buClrTx/>
                        <a:buSzTx/>
                        <a:buFontTx/>
                        <a:buNone/>
                        <a:tabLst/>
                      </a:pPr>
                      <a:endParaRPr kumimoji="0" lang="en-US" sz="1600" b="1" i="0" u="none" strike="noStrike" cap="none" normalizeH="0" baseline="0" dirty="0" smtClean="0">
                        <a:ln>
                          <a:noFill/>
                        </a:ln>
                        <a:solidFill>
                          <a:srgbClr val="0066B3"/>
                        </a:solidFill>
                        <a:effectLst/>
                        <a:latin typeface="Arial" charset="0"/>
                      </a:endParaRPr>
                    </a:p>
                  </a:txBody>
                  <a:tcPr marL="0" marR="0" marT="91427" marB="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97000"/>
                        </a:lnSpc>
                        <a:spcBef>
                          <a:spcPct val="0"/>
                        </a:spcBef>
                        <a:spcAft>
                          <a:spcPct val="0"/>
                        </a:spcAft>
                        <a:buClrTx/>
                        <a:buSzTx/>
                        <a:buFontTx/>
                        <a:buNone/>
                        <a:tabLst>
                          <a:tab pos="111125" algn="l"/>
                        </a:tabLst>
                      </a:pPr>
                      <a:endParaRPr kumimoji="0" lang="en-US" sz="1600" b="1" i="0" u="none" strike="noStrike" cap="none" normalizeH="0" baseline="0" dirty="0" smtClean="0">
                        <a:ln>
                          <a:noFill/>
                        </a:ln>
                        <a:solidFill>
                          <a:srgbClr val="0066B3"/>
                        </a:solidFill>
                        <a:effectLst/>
                        <a:latin typeface="Arial" charset="0"/>
                      </a:endParaRPr>
                    </a:p>
                  </a:txBody>
                  <a:tcPr marL="0" marR="0" marT="91427" marB="0" horzOverflow="overflow">
                    <a:lnL>
                      <a:noFill/>
                    </a:lnL>
                    <a:lnR cap="flat">
                      <a:noFill/>
                    </a:lnR>
                    <a:lnT>
                      <a:noFill/>
                    </a:lnT>
                    <a:lnB>
                      <a:noFill/>
                    </a:lnB>
                    <a:lnTlToBr>
                      <a:noFill/>
                    </a:lnTlToBr>
                    <a:lnBlToTr>
                      <a:noFill/>
                    </a:lnBlToTr>
                    <a:noFill/>
                  </a:tcPr>
                </a:tc>
              </a:tr>
              <a:tr h="513920">
                <a:tc gridSpan="2">
                  <a:txBody>
                    <a:bodyPr/>
                    <a:lstStyle/>
                    <a:p>
                      <a:pPr marL="0" marR="0" lvl="0" indent="0" algn="l" defTabSz="914400" rtl="0" eaLnBrk="1" fontAlgn="base" latinLnBrk="0" hangingPunct="1">
                        <a:lnSpc>
                          <a:spcPct val="97000"/>
                        </a:lnSpc>
                        <a:spcBef>
                          <a:spcPct val="0"/>
                        </a:spcBef>
                        <a:spcAft>
                          <a:spcPct val="0"/>
                        </a:spcAft>
                        <a:buClrTx/>
                        <a:buSzTx/>
                        <a:buFontTx/>
                        <a:buNone/>
                        <a:tabLst>
                          <a:tab pos="393700" algn="l"/>
                          <a:tab pos="520700" algn="l"/>
                        </a:tabLst>
                      </a:pPr>
                      <a:endParaRPr kumimoji="0" lang="en-US" sz="1600" b="1" i="0" u="none" strike="noStrike" cap="none" normalizeH="0" baseline="0" dirty="0" smtClean="0">
                        <a:ln>
                          <a:noFill/>
                        </a:ln>
                        <a:solidFill>
                          <a:srgbClr val="0066B3"/>
                        </a:solidFill>
                        <a:effectLst/>
                        <a:latin typeface="Arial" charset="0"/>
                      </a:endParaRPr>
                    </a:p>
                  </a:txBody>
                  <a:tcPr marL="0" marR="0" marT="91427" marB="0" horzOverflow="overflow">
                    <a:lnL cap="flat">
                      <a:noFill/>
                    </a:lnL>
                    <a:lnR cap="flat">
                      <a:noFill/>
                    </a:lnR>
                    <a:lnT>
                      <a:noFill/>
                    </a:lnT>
                    <a:lnB cap="flat">
                      <a:noFill/>
                    </a:lnB>
                    <a:lnTlToBr>
                      <a:noFill/>
                    </a:lnTlToBr>
                    <a:lnBlToTr>
                      <a:noFill/>
                    </a:lnBlToTr>
                    <a:noFill/>
                  </a:tcPr>
                </a:tc>
                <a:tc hMerge="1">
                  <a:txBody>
                    <a:bodyPr/>
                    <a:lstStyle/>
                    <a:p>
                      <a:endParaRPr lang="en-US"/>
                    </a:p>
                  </a:txBody>
                  <a:tcPr/>
                </a:tc>
              </a:tr>
            </a:tbl>
          </a:graphicData>
        </a:graphic>
      </p:graphicFrame>
      <p:sp>
        <p:nvSpPr>
          <p:cNvPr id="10" name="Title 1"/>
          <p:cNvSpPr txBox="1">
            <a:spLocks/>
          </p:cNvSpPr>
          <p:nvPr userDrawn="1"/>
        </p:nvSpPr>
        <p:spPr bwMode="auto">
          <a:xfrm>
            <a:off x="460375" y="354427"/>
            <a:ext cx="1249362" cy="331373"/>
          </a:xfrm>
          <a:prstGeom prst="rect">
            <a:avLst/>
          </a:prstGeom>
          <a:noFill/>
          <a:ln>
            <a:miter lim="800000"/>
            <a:headEnd/>
            <a:tailEnd/>
          </a:ln>
        </p:spPr>
        <p:txBody>
          <a:bodyPr wrap="square" anchor="ctr">
            <a:spAutoFit/>
          </a:bodyPr>
          <a:lstStyle>
            <a:lvl1pPr algn="l" rtl="0" eaLnBrk="0" fontAlgn="base" hangingPunct="0">
              <a:spcBef>
                <a:spcPct val="0"/>
              </a:spcBef>
              <a:spcAft>
                <a:spcPct val="0"/>
              </a:spcAft>
              <a:defRPr sz="2400" b="1">
                <a:solidFill>
                  <a:srgbClr val="194F8B"/>
                </a:solidFill>
                <a:latin typeface="+mj-lt"/>
                <a:ea typeface="+mj-ea"/>
                <a:cs typeface="+mj-cs"/>
              </a:defRPr>
            </a:lvl1pPr>
            <a:lvl2pPr algn="l" rtl="0" eaLnBrk="0" fontAlgn="base" hangingPunct="0">
              <a:spcBef>
                <a:spcPct val="0"/>
              </a:spcBef>
              <a:spcAft>
                <a:spcPct val="0"/>
              </a:spcAft>
              <a:defRPr sz="2400" b="1">
                <a:solidFill>
                  <a:srgbClr val="194F8B"/>
                </a:solidFill>
                <a:latin typeface="Arial" charset="0"/>
              </a:defRPr>
            </a:lvl2pPr>
            <a:lvl3pPr algn="l" rtl="0" eaLnBrk="0" fontAlgn="base" hangingPunct="0">
              <a:spcBef>
                <a:spcPct val="0"/>
              </a:spcBef>
              <a:spcAft>
                <a:spcPct val="0"/>
              </a:spcAft>
              <a:defRPr sz="2400" b="1">
                <a:solidFill>
                  <a:srgbClr val="194F8B"/>
                </a:solidFill>
                <a:latin typeface="Arial" charset="0"/>
              </a:defRPr>
            </a:lvl3pPr>
            <a:lvl4pPr algn="l" rtl="0" eaLnBrk="0" fontAlgn="base" hangingPunct="0">
              <a:spcBef>
                <a:spcPct val="0"/>
              </a:spcBef>
              <a:spcAft>
                <a:spcPct val="0"/>
              </a:spcAft>
              <a:defRPr sz="2400" b="1">
                <a:solidFill>
                  <a:srgbClr val="194F8B"/>
                </a:solidFill>
                <a:latin typeface="Arial" charset="0"/>
              </a:defRPr>
            </a:lvl4pPr>
            <a:lvl5pPr algn="l" rtl="0" eaLnBrk="0" fontAlgn="base" hangingPunct="0">
              <a:spcBef>
                <a:spcPct val="0"/>
              </a:spcBef>
              <a:spcAft>
                <a:spcPct val="0"/>
              </a:spcAft>
              <a:defRPr sz="2400" b="1">
                <a:solidFill>
                  <a:srgbClr val="194F8B"/>
                </a:solidFill>
                <a:latin typeface="Arial" charset="0"/>
              </a:defRPr>
            </a:lvl5pPr>
            <a:lvl6pPr marL="457200" algn="l" rtl="0" fontAlgn="base">
              <a:spcBef>
                <a:spcPct val="0"/>
              </a:spcBef>
              <a:spcAft>
                <a:spcPct val="0"/>
              </a:spcAft>
              <a:defRPr sz="2400" b="1">
                <a:solidFill>
                  <a:srgbClr val="194F8B"/>
                </a:solidFill>
                <a:latin typeface="Arial" charset="0"/>
              </a:defRPr>
            </a:lvl6pPr>
            <a:lvl7pPr marL="914400" algn="l" rtl="0" fontAlgn="base">
              <a:spcBef>
                <a:spcPct val="0"/>
              </a:spcBef>
              <a:spcAft>
                <a:spcPct val="0"/>
              </a:spcAft>
              <a:defRPr sz="2400" b="1">
                <a:solidFill>
                  <a:srgbClr val="194F8B"/>
                </a:solidFill>
                <a:latin typeface="Arial" charset="0"/>
              </a:defRPr>
            </a:lvl7pPr>
            <a:lvl8pPr marL="1371600" algn="l" rtl="0" fontAlgn="base">
              <a:spcBef>
                <a:spcPct val="0"/>
              </a:spcBef>
              <a:spcAft>
                <a:spcPct val="0"/>
              </a:spcAft>
              <a:defRPr sz="2400" b="1">
                <a:solidFill>
                  <a:srgbClr val="194F8B"/>
                </a:solidFill>
                <a:latin typeface="Arial" charset="0"/>
              </a:defRPr>
            </a:lvl8pPr>
            <a:lvl9pPr marL="1828800" algn="l" rtl="0" fontAlgn="base">
              <a:spcBef>
                <a:spcPct val="0"/>
              </a:spcBef>
              <a:spcAft>
                <a:spcPct val="0"/>
              </a:spcAft>
              <a:defRPr sz="2400" b="1">
                <a:solidFill>
                  <a:srgbClr val="194F8B"/>
                </a:solidFill>
                <a:latin typeface="Arial" charset="0"/>
              </a:defRPr>
            </a:lvl9pPr>
          </a:lstStyle>
          <a:p>
            <a:pPr>
              <a:lnSpc>
                <a:spcPts val="2000"/>
              </a:lnSpc>
            </a:pPr>
            <a:r>
              <a:rPr lang="en-US" sz="1600" b="0" kern="0" dirty="0" smtClean="0">
                <a:solidFill>
                  <a:srgbClr val="231F20"/>
                </a:solidFill>
                <a:cs typeface="Arial" charset="0"/>
              </a:rPr>
              <a:t>CHAPTER</a:t>
            </a:r>
          </a:p>
        </p:txBody>
      </p:sp>
      <p:sp>
        <p:nvSpPr>
          <p:cNvPr id="11" name="Rectangle 10"/>
          <p:cNvSpPr/>
          <p:nvPr userDrawn="1"/>
        </p:nvSpPr>
        <p:spPr>
          <a:xfrm>
            <a:off x="1709737" y="0"/>
            <a:ext cx="7434263" cy="685800"/>
          </a:xfrm>
          <a:prstGeom prst="rect">
            <a:avLst/>
          </a:prstGeom>
        </p:spPr>
        <p:txBody>
          <a:bodyPr wrap="square" rtlCol="0" anchor="ctr">
            <a:spAutoFit/>
          </a:bodyPr>
          <a:lstStyle/>
          <a:p>
            <a:pPr algn="ctr">
              <a:lnSpc>
                <a:spcPts val="2400"/>
              </a:lnSpc>
            </a:pPr>
            <a:endParaRPr lang="en-US" b="1" dirty="0">
              <a:solidFill>
                <a:srgbClr val="7B0046"/>
              </a:solidFill>
            </a:endParaRPr>
          </a:p>
        </p:txBody>
      </p:sp>
      <p:sp>
        <p:nvSpPr>
          <p:cNvPr id="13" name="Rectangle 12"/>
          <p:cNvSpPr/>
          <p:nvPr userDrawn="1"/>
        </p:nvSpPr>
        <p:spPr>
          <a:xfrm>
            <a:off x="0" y="0"/>
            <a:ext cx="1709737" cy="1695450"/>
          </a:xfrm>
          <a:prstGeom prst="rect">
            <a:avLst/>
          </a:prstGeom>
          <a:solidFill>
            <a:srgbClr val="256ABD"/>
          </a:solidFill>
        </p:spPr>
        <p:txBody>
          <a:bodyPr wrap="square" rtlCol="0" anchor="ctr">
            <a:spAutoFit/>
          </a:bodyPr>
          <a:lstStyle/>
          <a:p>
            <a:pPr algn="ctr">
              <a:lnSpc>
                <a:spcPts val="2400"/>
              </a:lnSpc>
            </a:pPr>
            <a:endParaRPr lang="en-US" b="1" dirty="0">
              <a:solidFill>
                <a:srgbClr val="7B0046"/>
              </a:solidFill>
            </a:endParaRPr>
          </a:p>
        </p:txBody>
      </p:sp>
      <p:sp>
        <p:nvSpPr>
          <p:cNvPr id="8" name="TextBox 7"/>
          <p:cNvSpPr txBox="1">
            <a:spLocks noChangeArrowheads="1"/>
          </p:cNvSpPr>
          <p:nvPr userDrawn="1"/>
        </p:nvSpPr>
        <p:spPr bwMode="auto">
          <a:xfrm>
            <a:off x="311944" y="520113"/>
            <a:ext cx="1391444" cy="1200329"/>
          </a:xfrm>
          <a:prstGeom prst="rect">
            <a:avLst/>
          </a:prstGeom>
          <a:noFill/>
          <a:ln w="9525">
            <a:noFill/>
            <a:miter lim="800000"/>
            <a:headEnd/>
            <a:tailEnd/>
          </a:ln>
        </p:spPr>
        <p:txBody>
          <a:bodyPr wrap="square">
            <a:spAutoFit/>
          </a:bodyPr>
          <a:lstStyle/>
          <a:p>
            <a:pPr algn="ctr"/>
            <a:r>
              <a:rPr lang="en-US" sz="7200" b="1" dirty="0" smtClean="0">
                <a:solidFill>
                  <a:schemeClr val="bg1"/>
                </a:solidFill>
                <a:latin typeface="+mn-lt"/>
              </a:rPr>
              <a:t>5</a:t>
            </a:r>
            <a:endParaRPr lang="en-US" sz="9600" b="1" dirty="0">
              <a:solidFill>
                <a:schemeClr val="bg1"/>
              </a:solidFill>
              <a:latin typeface="+mn-lt"/>
            </a:endParaRPr>
          </a:p>
        </p:txBody>
      </p:sp>
      <p:sp>
        <p:nvSpPr>
          <p:cNvPr id="14" name="TextBox 13"/>
          <p:cNvSpPr txBox="1"/>
          <p:nvPr userDrawn="1"/>
        </p:nvSpPr>
        <p:spPr>
          <a:xfrm>
            <a:off x="361156" y="381000"/>
            <a:ext cx="1391444" cy="369332"/>
          </a:xfrm>
          <a:prstGeom prst="rect">
            <a:avLst/>
          </a:prstGeom>
          <a:noFill/>
        </p:spPr>
        <p:txBody>
          <a:bodyPr wrap="square" rtlCol="0">
            <a:spAutoFit/>
          </a:bodyPr>
          <a:lstStyle/>
          <a:p>
            <a:pPr algn="ctr"/>
            <a:r>
              <a:rPr lang="en-US" dirty="0" smtClean="0">
                <a:solidFill>
                  <a:srgbClr val="89B8CF"/>
                </a:solidFill>
              </a:rPr>
              <a:t>CHAPTER</a:t>
            </a:r>
            <a:endParaRPr lang="en-US" dirty="0">
              <a:solidFill>
                <a:srgbClr val="89B8CF"/>
              </a:solidFill>
            </a:endParaRPr>
          </a:p>
        </p:txBody>
      </p:sp>
      <p:pic>
        <p:nvPicPr>
          <p:cNvPr id="1026"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962400" y="2133600"/>
            <a:ext cx="5013241" cy="4038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 name="Title 3"/>
          <p:cNvSpPr>
            <a:spLocks noGrp="1"/>
          </p:cNvSpPr>
          <p:nvPr>
            <p:ph type="title" hasCustomPrompt="1"/>
          </p:nvPr>
        </p:nvSpPr>
        <p:spPr>
          <a:xfrm>
            <a:off x="1689100" y="635000"/>
            <a:ext cx="7454900" cy="1143000"/>
          </a:xfrm>
          <a:prstGeom prst="rect">
            <a:avLst/>
          </a:prstGeom>
        </p:spPr>
        <p:txBody>
          <a:bodyPr/>
          <a:lstStyle>
            <a:lvl1pPr>
              <a:defRPr sz="4000" b="1" baseline="0">
                <a:solidFill>
                  <a:schemeClr val="tx1"/>
                </a:solidFill>
                <a:latin typeface="+mn-lt"/>
              </a:defRPr>
            </a:lvl1pPr>
          </a:lstStyle>
          <a:p>
            <a:r>
              <a:rPr lang="en-US" dirty="0" smtClean="0"/>
              <a:t>Chapter title:</a:t>
            </a:r>
            <a:br>
              <a:rPr lang="en-US" dirty="0" smtClean="0"/>
            </a:br>
            <a:r>
              <a:rPr lang="en-US" dirty="0" smtClean="0"/>
              <a:t>Chapter subtitle</a:t>
            </a:r>
            <a:endParaRPr lang="en-US" dirty="0"/>
          </a:p>
        </p:txBody>
      </p:sp>
    </p:spTree>
    <p:extLst>
      <p:ext uri="{BB962C8B-B14F-4D97-AF65-F5344CB8AC3E}">
        <p14:creationId xmlns:p14="http://schemas.microsoft.com/office/powerpoint/2010/main" val="3294993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1000"/>
                                        <p:tgtEl>
                                          <p:spTgt spid="9"/>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animBg="1"/>
      <p:bldP spid="8"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lvl1pPr>
              <a:defRPr/>
            </a:lvl1pPr>
          </a:lstStyle>
          <a:p>
            <a:r>
              <a:rPr lang="en-US" dirty="0" smtClean="0"/>
              <a:t>Chapter subtitle</a:t>
            </a:r>
            <a:endParaRPr lang="en-US" dirty="0"/>
          </a:p>
        </p:txBody>
      </p:sp>
      <p:sp>
        <p:nvSpPr>
          <p:cNvPr id="3" name="Text Box 9"/>
          <p:cNvSpPr txBox="1">
            <a:spLocks noChangeArrowheads="1"/>
          </p:cNvSpPr>
          <p:nvPr userDrawn="1"/>
        </p:nvSpPr>
        <p:spPr bwMode="auto">
          <a:xfrm>
            <a:off x="452438" y="2435225"/>
            <a:ext cx="2870200" cy="307975"/>
          </a:xfrm>
          <a:prstGeom prst="rect">
            <a:avLst/>
          </a:prstGeom>
          <a:solidFill>
            <a:srgbClr val="0066B3"/>
          </a:solidFill>
          <a:ln w="9525">
            <a:noFill/>
            <a:miter lim="800000"/>
            <a:headEnd/>
            <a:tailEnd/>
          </a:ln>
        </p:spPr>
        <p:txBody>
          <a:bodyPr lIns="45720" rIns="45720" anchor="ctr">
            <a:spAutoFit/>
          </a:bodyPr>
          <a:lstStyle/>
          <a:p>
            <a:r>
              <a:rPr lang="en-US" sz="1400" b="1" dirty="0" smtClean="0">
                <a:solidFill>
                  <a:schemeClr val="bg1"/>
                </a:solidFill>
              </a:rPr>
              <a:t>         LEARNING</a:t>
            </a:r>
            <a:r>
              <a:rPr lang="en-US" sz="1400" dirty="0" smtClean="0">
                <a:solidFill>
                  <a:schemeClr val="bg1"/>
                </a:solidFill>
              </a:rPr>
              <a:t> </a:t>
            </a:r>
            <a:r>
              <a:rPr lang="en-US" sz="1400" dirty="0">
                <a:solidFill>
                  <a:schemeClr val="bg1"/>
                </a:solidFill>
              </a:rPr>
              <a:t>OBJECTIVE</a:t>
            </a:r>
            <a:endParaRPr lang="en-US" sz="1400" b="1" dirty="0">
              <a:solidFill>
                <a:schemeClr val="bg1"/>
              </a:solidFill>
            </a:endParaRPr>
          </a:p>
        </p:txBody>
      </p:sp>
      <p:sp>
        <p:nvSpPr>
          <p:cNvPr id="5" name="Content Placeholder 4"/>
          <p:cNvSpPr>
            <a:spLocks noGrp="1"/>
          </p:cNvSpPr>
          <p:nvPr>
            <p:ph sz="quarter" idx="10" hasCustomPrompt="1"/>
          </p:nvPr>
        </p:nvSpPr>
        <p:spPr>
          <a:xfrm>
            <a:off x="452438" y="2438400"/>
            <a:ext cx="614362" cy="304800"/>
          </a:xfrm>
          <a:prstGeom prst="rect">
            <a:avLst/>
          </a:prstGeom>
        </p:spPr>
        <p:txBody>
          <a:bodyPr/>
          <a:lstStyle>
            <a:lvl1pPr>
              <a:defRPr sz="1400" b="1" i="0">
                <a:solidFill>
                  <a:schemeClr val="bg1"/>
                </a:solidFill>
              </a:defRPr>
            </a:lvl1pPr>
          </a:lstStyle>
          <a:p>
            <a:pPr lvl="0"/>
            <a:r>
              <a:rPr lang="en-US" dirty="0" err="1" smtClean="0"/>
              <a:t>X.y</a:t>
            </a:r>
            <a:endParaRPr lang="en-US" dirty="0"/>
          </a:p>
        </p:txBody>
      </p:sp>
      <p:sp>
        <p:nvSpPr>
          <p:cNvPr id="7" name="Text Placeholder 6"/>
          <p:cNvSpPr>
            <a:spLocks noGrp="1"/>
          </p:cNvSpPr>
          <p:nvPr>
            <p:ph type="body" sz="quarter" idx="11" hasCustomPrompt="1"/>
          </p:nvPr>
        </p:nvSpPr>
        <p:spPr>
          <a:xfrm>
            <a:off x="452438" y="2743200"/>
            <a:ext cx="8310562" cy="990600"/>
          </a:xfrm>
          <a:prstGeom prst="rect">
            <a:avLst/>
          </a:prstGeom>
        </p:spPr>
        <p:txBody>
          <a:bodyPr/>
          <a:lstStyle>
            <a:lvl1pPr marL="0" indent="0">
              <a:defRPr sz="1800" i="0" baseline="0">
                <a:solidFill>
                  <a:srgbClr val="0066B3"/>
                </a:solidFill>
              </a:defRPr>
            </a:lvl1pPr>
            <a:lvl2pPr>
              <a:defRPr sz="1800">
                <a:solidFill>
                  <a:srgbClr val="0066B3"/>
                </a:solidFill>
              </a:defRPr>
            </a:lvl2pPr>
            <a:lvl3pPr>
              <a:defRPr sz="1800">
                <a:solidFill>
                  <a:srgbClr val="0066B3"/>
                </a:solidFill>
              </a:defRPr>
            </a:lvl3pPr>
            <a:lvl4pPr>
              <a:defRPr sz="1800">
                <a:solidFill>
                  <a:srgbClr val="0066B3"/>
                </a:solidFill>
              </a:defRPr>
            </a:lvl4pPr>
            <a:lvl5pPr>
              <a:defRPr sz="1800">
                <a:solidFill>
                  <a:srgbClr val="0066B3"/>
                </a:solidFill>
              </a:defRPr>
            </a:lvl5pPr>
          </a:lstStyle>
          <a:p>
            <a:pPr lvl="0"/>
            <a:r>
              <a:rPr lang="en-US" dirty="0" smtClean="0"/>
              <a:t>Insert learning objective</a:t>
            </a:r>
            <a:endParaRPr lang="en-US" dirty="0"/>
          </a:p>
        </p:txBody>
      </p:sp>
      <p:sp>
        <p:nvSpPr>
          <p:cNvPr id="8" name="Rectangle 4"/>
          <p:cNvSpPr>
            <a:spLocks noChangeArrowheads="1"/>
          </p:cNvSpPr>
          <p:nvPr userDrawn="1"/>
        </p:nvSpPr>
        <p:spPr bwMode="auto">
          <a:xfrm>
            <a:off x="8386763" y="6630988"/>
            <a:ext cx="762000" cy="228600"/>
          </a:xfrm>
          <a:prstGeom prst="rect">
            <a:avLst/>
          </a:prstGeom>
          <a:gradFill rotWithShape="1">
            <a:gsLst>
              <a:gs pos="0">
                <a:srgbClr val="89B8CF"/>
              </a:gs>
              <a:gs pos="100000">
                <a:srgbClr val="256ABD"/>
              </a:gs>
            </a:gsLst>
            <a:lin ang="5400000" scaled="1"/>
          </a:gradFill>
          <a:ln w="9525">
            <a:noFill/>
            <a:miter lim="800000"/>
            <a:headEnd/>
            <a:tailEnd/>
          </a:ln>
          <a:effectLst/>
        </p:spPr>
        <p:txBody>
          <a:bodyPr anchor="ctr" anchorCtr="1"/>
          <a:lstStyle/>
          <a:p>
            <a:pPr algn="r" fontAlgn="auto">
              <a:spcBef>
                <a:spcPts val="0"/>
              </a:spcBef>
              <a:spcAft>
                <a:spcPts val="0"/>
              </a:spcAft>
              <a:defRPr/>
            </a:pPr>
            <a:fld id="{9EF81B78-AD51-421F-8D8B-5E603864CF1F}" type="slidenum">
              <a:rPr lang="en-US" sz="1200">
                <a:solidFill>
                  <a:schemeClr val="bg1"/>
                </a:solidFill>
                <a:cs typeface="+mn-cs"/>
              </a:rPr>
              <a:pPr algn="r" fontAlgn="auto">
                <a:spcBef>
                  <a:spcPts val="0"/>
                </a:spcBef>
                <a:spcAft>
                  <a:spcPts val="0"/>
                </a:spcAft>
                <a:defRPr/>
              </a:pPr>
              <a:t>‹#›</a:t>
            </a:fld>
            <a:r>
              <a:rPr lang="en-US" sz="1200" dirty="0">
                <a:solidFill>
                  <a:schemeClr val="bg1"/>
                </a:solidFill>
                <a:cs typeface="+mn-cs"/>
              </a:rPr>
              <a:t> of </a:t>
            </a:r>
            <a:r>
              <a:rPr lang="en-US" sz="1200" dirty="0" smtClean="0">
                <a:solidFill>
                  <a:schemeClr val="bg1"/>
                </a:solidFill>
                <a:cs typeface="+mn-cs"/>
              </a:rPr>
              <a:t>49</a:t>
            </a:r>
            <a:endParaRPr lang="en-US" sz="1200" dirty="0">
              <a:solidFill>
                <a:schemeClr val="bg1"/>
              </a:solidFill>
              <a:cs typeface="+mn-cs"/>
            </a:endParaRPr>
          </a:p>
        </p:txBody>
      </p:sp>
      <p:sp>
        <p:nvSpPr>
          <p:cNvPr id="9" name="Rectangle 5"/>
          <p:cNvSpPr>
            <a:spLocks noChangeArrowheads="1"/>
          </p:cNvSpPr>
          <p:nvPr userDrawn="1"/>
        </p:nvSpPr>
        <p:spPr bwMode="auto">
          <a:xfrm>
            <a:off x="0" y="6623050"/>
            <a:ext cx="8420100" cy="234950"/>
          </a:xfrm>
          <a:prstGeom prst="rect">
            <a:avLst/>
          </a:prstGeom>
          <a:noFill/>
          <a:ln w="9525">
            <a:noFill/>
            <a:miter lim="800000"/>
            <a:headEnd/>
            <a:tailEnd/>
          </a:ln>
          <a:effectLst/>
        </p:spPr>
        <p:txBody>
          <a:bodyPr anchor="ctr"/>
          <a:lstStyle/>
          <a:p>
            <a:pPr eaLnBrk="0" hangingPunct="0"/>
            <a:r>
              <a:rPr lang="en-US" sz="900" dirty="0">
                <a:solidFill>
                  <a:schemeClr val="bg2"/>
                </a:solidFill>
              </a:rPr>
              <a:t>© </a:t>
            </a:r>
            <a:r>
              <a:rPr lang="en-US" sz="900" dirty="0" smtClean="0">
                <a:solidFill>
                  <a:schemeClr val="bg2"/>
                </a:solidFill>
              </a:rPr>
              <a:t>2015 Pearson Education, Inc.</a:t>
            </a:r>
            <a:endParaRPr lang="en-US" sz="900" dirty="0">
              <a:solidFill>
                <a:schemeClr val="bg2"/>
              </a:solidFill>
            </a:endParaRPr>
          </a:p>
        </p:txBody>
      </p:sp>
    </p:spTree>
    <p:extLst>
      <p:ext uri="{BB962C8B-B14F-4D97-AF65-F5344CB8AC3E}">
        <p14:creationId xmlns:p14="http://schemas.microsoft.com/office/powerpoint/2010/main" val="2971953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ppt_x</p:attrName>
                                        </p:attrNameLst>
                                      </p:cBhvr>
                                      <p:tavLst>
                                        <p:tav tm="0">
                                          <p:val>
                                            <p:strVal val="#ppt_x-.2"/>
                                          </p:val>
                                        </p:tav>
                                        <p:tav tm="100000">
                                          <p:val>
                                            <p:strVal val="#ppt_x"/>
                                          </p:val>
                                        </p:tav>
                                      </p:tavLst>
                                    </p:anim>
                                    <p:anim calcmode="lin" valueType="num">
                                      <p:cBhvr>
                                        <p:cTn id="8" dur="5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8386763" y="6630988"/>
            <a:ext cx="762000" cy="228600"/>
          </a:xfrm>
          <a:prstGeom prst="rect">
            <a:avLst/>
          </a:prstGeom>
          <a:gradFill rotWithShape="1">
            <a:gsLst>
              <a:gs pos="0">
                <a:srgbClr val="89B8CF"/>
              </a:gs>
              <a:gs pos="100000">
                <a:srgbClr val="256ABD"/>
              </a:gs>
            </a:gsLst>
            <a:lin ang="5400000" scaled="1"/>
          </a:gradFill>
          <a:ln w="9525">
            <a:noFill/>
            <a:miter lim="800000"/>
            <a:headEnd/>
            <a:tailEnd/>
          </a:ln>
          <a:effectLst/>
        </p:spPr>
        <p:txBody>
          <a:bodyPr anchor="ctr" anchorCtr="1"/>
          <a:lstStyle/>
          <a:p>
            <a:pPr algn="r" fontAlgn="auto">
              <a:spcBef>
                <a:spcPts val="0"/>
              </a:spcBef>
              <a:spcAft>
                <a:spcPts val="0"/>
              </a:spcAft>
              <a:defRPr/>
            </a:pPr>
            <a:fld id="{9EF81B78-AD51-421F-8D8B-5E603864CF1F}" type="slidenum">
              <a:rPr lang="en-US" sz="1200">
                <a:solidFill>
                  <a:schemeClr val="bg1"/>
                </a:solidFill>
                <a:cs typeface="+mn-cs"/>
              </a:rPr>
              <a:pPr algn="r" fontAlgn="auto">
                <a:spcBef>
                  <a:spcPts val="0"/>
                </a:spcBef>
                <a:spcAft>
                  <a:spcPts val="0"/>
                </a:spcAft>
                <a:defRPr/>
              </a:pPr>
              <a:t>‹#›</a:t>
            </a:fld>
            <a:r>
              <a:rPr lang="en-US" sz="1200" dirty="0">
                <a:solidFill>
                  <a:schemeClr val="bg1"/>
                </a:solidFill>
                <a:cs typeface="+mn-cs"/>
              </a:rPr>
              <a:t> of </a:t>
            </a:r>
            <a:r>
              <a:rPr lang="en-US" sz="1200" dirty="0" smtClean="0">
                <a:solidFill>
                  <a:schemeClr val="bg1"/>
                </a:solidFill>
                <a:cs typeface="+mn-cs"/>
              </a:rPr>
              <a:t>49</a:t>
            </a:r>
            <a:endParaRPr lang="en-US" sz="1200" dirty="0">
              <a:solidFill>
                <a:schemeClr val="bg1"/>
              </a:solidFill>
              <a:cs typeface="+mn-cs"/>
            </a:endParaRPr>
          </a:p>
        </p:txBody>
      </p:sp>
      <p:sp>
        <p:nvSpPr>
          <p:cNvPr id="3" name="Rectangle 5"/>
          <p:cNvSpPr>
            <a:spLocks noChangeArrowheads="1"/>
          </p:cNvSpPr>
          <p:nvPr userDrawn="1"/>
        </p:nvSpPr>
        <p:spPr bwMode="auto">
          <a:xfrm>
            <a:off x="0" y="6623050"/>
            <a:ext cx="8420100" cy="234950"/>
          </a:xfrm>
          <a:prstGeom prst="rect">
            <a:avLst/>
          </a:prstGeom>
          <a:noFill/>
          <a:ln w="9525">
            <a:noFill/>
            <a:miter lim="800000"/>
            <a:headEnd/>
            <a:tailEnd/>
          </a:ln>
          <a:effectLst/>
        </p:spPr>
        <p:txBody>
          <a:bodyPr anchor="ctr"/>
          <a:lstStyle/>
          <a:p>
            <a:pPr eaLnBrk="0" hangingPunct="0"/>
            <a:r>
              <a:rPr lang="en-US" sz="900" dirty="0">
                <a:solidFill>
                  <a:schemeClr val="bg2"/>
                </a:solidFill>
              </a:rPr>
              <a:t>© </a:t>
            </a:r>
            <a:r>
              <a:rPr lang="en-US" sz="900" dirty="0" smtClean="0">
                <a:solidFill>
                  <a:schemeClr val="bg2"/>
                </a:solidFill>
              </a:rPr>
              <a:t>2015 Pearson Education, Inc.</a:t>
            </a:r>
            <a:endParaRPr lang="en-US" sz="900" dirty="0">
              <a:solidFill>
                <a:schemeClr val="bg2"/>
              </a:solidFill>
            </a:endParaRPr>
          </a:p>
        </p:txBody>
      </p:sp>
      <p:sp>
        <p:nvSpPr>
          <p:cNvPr id="12" name="Rectangle 11"/>
          <p:cNvSpPr/>
          <p:nvPr userDrawn="1"/>
        </p:nvSpPr>
        <p:spPr>
          <a:xfrm>
            <a:off x="0" y="0"/>
            <a:ext cx="9148764" cy="640080"/>
          </a:xfrm>
          <a:prstGeom prst="rect">
            <a:avLst/>
          </a:prstGeom>
          <a:solidFill>
            <a:srgbClr val="89B8CF"/>
          </a:solidFill>
          <a:ln w="38100" cap="rnd">
            <a:noFill/>
          </a:ln>
        </p:spPr>
        <p:txBody>
          <a:bodyPr wrap="square" rtlCol="0" anchor="ctr">
            <a:spAutoFit/>
          </a:bodyPr>
          <a:lstStyle/>
          <a:p>
            <a:pPr algn="ctr">
              <a:lnSpc>
                <a:spcPts val="2400"/>
              </a:lnSpc>
            </a:pPr>
            <a:endParaRPr lang="en-US" b="1" dirty="0">
              <a:solidFill>
                <a:srgbClr val="7B0046"/>
              </a:solidFill>
            </a:endParaRPr>
          </a:p>
        </p:txBody>
      </p:sp>
      <p:sp>
        <p:nvSpPr>
          <p:cNvPr id="8" name="Title 4"/>
          <p:cNvSpPr>
            <a:spLocks noGrp="1"/>
          </p:cNvSpPr>
          <p:nvPr>
            <p:ph type="title"/>
          </p:nvPr>
        </p:nvSpPr>
        <p:spPr>
          <a:xfrm>
            <a:off x="0" y="0"/>
            <a:ext cx="9144000" cy="640080"/>
          </a:xfrm>
          <a:prstGeom prst="rect">
            <a:avLst/>
          </a:prstGeom>
        </p:spPr>
        <p:txBody>
          <a:bodyPr/>
          <a:lstStyle>
            <a:lvl1pPr>
              <a:defRPr sz="3200" b="0">
                <a:solidFill>
                  <a:schemeClr val="accent2">
                    <a:lumMod val="75000"/>
                  </a:schemeClr>
                </a:solidFill>
                <a:latin typeface="+mn-lt"/>
              </a:defRPr>
            </a:lvl1pPr>
          </a:lstStyle>
          <a:p>
            <a:r>
              <a:rPr lang="en-US" dirty="0" smtClean="0"/>
              <a:t>Click to edit Master title style</a:t>
            </a:r>
            <a:endParaRPr lang="en-US" dirty="0"/>
          </a:p>
        </p:txBody>
      </p:sp>
      <p:cxnSp>
        <p:nvCxnSpPr>
          <p:cNvPr id="17" name="Straight Connector 16"/>
          <p:cNvCxnSpPr/>
          <p:nvPr userDrawn="1"/>
        </p:nvCxnSpPr>
        <p:spPr bwMode="auto">
          <a:xfrm>
            <a:off x="0" y="640080"/>
            <a:ext cx="9144000" cy="0"/>
          </a:xfrm>
          <a:prstGeom prst="line">
            <a:avLst/>
          </a:prstGeom>
          <a:noFill/>
          <a:ln w="38100" cap="flat" cmpd="sng" algn="ctr">
            <a:solidFill>
              <a:schemeClr val="accent2">
                <a:lumMod val="75000"/>
              </a:schemeClr>
            </a:solidFill>
            <a:prstDash val="solid"/>
            <a:round/>
            <a:headEnd type="none" w="med" len="med"/>
            <a:tailEnd type="none" w="med" len="med"/>
          </a:ln>
          <a:effectLst/>
        </p:spPr>
      </p:cxnSp>
      <p:sp>
        <p:nvSpPr>
          <p:cNvPr id="9" name="Text Placeholder 8"/>
          <p:cNvSpPr>
            <a:spLocks noGrp="1"/>
          </p:cNvSpPr>
          <p:nvPr>
            <p:ph type="body" sz="quarter" idx="11" hasCustomPrompt="1"/>
          </p:nvPr>
        </p:nvSpPr>
        <p:spPr>
          <a:xfrm>
            <a:off x="152400" y="838200"/>
            <a:ext cx="8839200" cy="5638800"/>
          </a:xfrm>
          <a:prstGeom prst="rect">
            <a:avLst/>
          </a:prstGeom>
        </p:spPr>
        <p:txBody>
          <a:bodyPr/>
          <a:lstStyle>
            <a:lvl1pPr marL="0" indent="0">
              <a:spcBef>
                <a:spcPts val="600"/>
              </a:spcBef>
              <a:defRPr sz="2200" i="0" baseline="0"/>
            </a:lvl1pPr>
          </a:lstStyle>
          <a:p>
            <a:pPr lvl="0"/>
            <a:r>
              <a:rPr lang="en-US" dirty="0" smtClean="0"/>
              <a:t>Text-only content</a:t>
            </a:r>
            <a:endParaRPr lang="en-US" dirty="0"/>
          </a:p>
        </p:txBody>
      </p:sp>
    </p:spTree>
    <p:extLst>
      <p:ext uri="{BB962C8B-B14F-4D97-AF65-F5344CB8AC3E}">
        <p14:creationId xmlns:p14="http://schemas.microsoft.com/office/powerpoint/2010/main" val="376353160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ext with figure">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8386763" y="6630988"/>
            <a:ext cx="762000" cy="228600"/>
          </a:xfrm>
          <a:prstGeom prst="rect">
            <a:avLst/>
          </a:prstGeom>
          <a:gradFill rotWithShape="1">
            <a:gsLst>
              <a:gs pos="0">
                <a:srgbClr val="89B8CF"/>
              </a:gs>
              <a:gs pos="100000">
                <a:srgbClr val="256ABD"/>
              </a:gs>
            </a:gsLst>
            <a:lin ang="5400000" scaled="1"/>
          </a:gradFill>
          <a:ln w="9525">
            <a:noFill/>
            <a:miter lim="800000"/>
            <a:headEnd/>
            <a:tailEnd/>
          </a:ln>
          <a:effectLst/>
        </p:spPr>
        <p:txBody>
          <a:bodyPr anchor="ctr" anchorCtr="1"/>
          <a:lstStyle/>
          <a:p>
            <a:pPr algn="r" fontAlgn="auto">
              <a:spcBef>
                <a:spcPts val="0"/>
              </a:spcBef>
              <a:spcAft>
                <a:spcPts val="0"/>
              </a:spcAft>
              <a:defRPr/>
            </a:pPr>
            <a:fld id="{9EF81B78-AD51-421F-8D8B-5E603864CF1F}" type="slidenum">
              <a:rPr lang="en-US" sz="1200">
                <a:solidFill>
                  <a:schemeClr val="bg1"/>
                </a:solidFill>
                <a:cs typeface="+mn-cs"/>
              </a:rPr>
              <a:pPr algn="r" fontAlgn="auto">
                <a:spcBef>
                  <a:spcPts val="0"/>
                </a:spcBef>
                <a:spcAft>
                  <a:spcPts val="0"/>
                </a:spcAft>
                <a:defRPr/>
              </a:pPr>
              <a:t>‹#›</a:t>
            </a:fld>
            <a:r>
              <a:rPr lang="en-US" sz="1200" dirty="0">
                <a:solidFill>
                  <a:schemeClr val="bg1"/>
                </a:solidFill>
                <a:cs typeface="+mn-cs"/>
              </a:rPr>
              <a:t> of </a:t>
            </a:r>
            <a:r>
              <a:rPr lang="en-US" sz="1200" dirty="0" smtClean="0">
                <a:solidFill>
                  <a:schemeClr val="bg1"/>
                </a:solidFill>
                <a:cs typeface="+mn-cs"/>
              </a:rPr>
              <a:t>49</a:t>
            </a:r>
            <a:endParaRPr lang="en-US" sz="1200" dirty="0">
              <a:solidFill>
                <a:schemeClr val="bg1"/>
              </a:solidFill>
              <a:cs typeface="+mn-cs"/>
            </a:endParaRPr>
          </a:p>
        </p:txBody>
      </p:sp>
      <p:sp>
        <p:nvSpPr>
          <p:cNvPr id="3" name="Rectangle 5"/>
          <p:cNvSpPr>
            <a:spLocks noChangeArrowheads="1"/>
          </p:cNvSpPr>
          <p:nvPr userDrawn="1"/>
        </p:nvSpPr>
        <p:spPr bwMode="auto">
          <a:xfrm>
            <a:off x="0" y="6623050"/>
            <a:ext cx="8420100" cy="234950"/>
          </a:xfrm>
          <a:prstGeom prst="rect">
            <a:avLst/>
          </a:prstGeom>
          <a:noFill/>
          <a:ln w="9525">
            <a:noFill/>
            <a:miter lim="800000"/>
            <a:headEnd/>
            <a:tailEnd/>
          </a:ln>
          <a:effectLst/>
        </p:spPr>
        <p:txBody>
          <a:bodyPr anchor="ctr"/>
          <a:lstStyle/>
          <a:p>
            <a:pPr eaLnBrk="0" hangingPunct="0"/>
            <a:r>
              <a:rPr lang="en-US" sz="900" dirty="0">
                <a:solidFill>
                  <a:schemeClr val="bg2"/>
                </a:solidFill>
              </a:rPr>
              <a:t>© </a:t>
            </a:r>
            <a:r>
              <a:rPr lang="en-US" sz="900" dirty="0" smtClean="0">
                <a:solidFill>
                  <a:schemeClr val="bg2"/>
                </a:solidFill>
              </a:rPr>
              <a:t>2015 Pearson Education, Inc.</a:t>
            </a:r>
            <a:endParaRPr lang="en-US" sz="900" dirty="0">
              <a:solidFill>
                <a:schemeClr val="bg2"/>
              </a:solidFill>
            </a:endParaRPr>
          </a:p>
        </p:txBody>
      </p:sp>
      <p:sp>
        <p:nvSpPr>
          <p:cNvPr id="12" name="Rectangle 11"/>
          <p:cNvSpPr/>
          <p:nvPr userDrawn="1"/>
        </p:nvSpPr>
        <p:spPr>
          <a:xfrm>
            <a:off x="0" y="0"/>
            <a:ext cx="9148764" cy="640080"/>
          </a:xfrm>
          <a:prstGeom prst="rect">
            <a:avLst/>
          </a:prstGeom>
          <a:solidFill>
            <a:srgbClr val="89B8CF"/>
          </a:solidFill>
          <a:ln w="38100" cap="rnd">
            <a:noFill/>
          </a:ln>
        </p:spPr>
        <p:txBody>
          <a:bodyPr wrap="square" rtlCol="0" anchor="ctr">
            <a:spAutoFit/>
          </a:bodyPr>
          <a:lstStyle/>
          <a:p>
            <a:pPr algn="ctr">
              <a:lnSpc>
                <a:spcPts val="2400"/>
              </a:lnSpc>
            </a:pPr>
            <a:endParaRPr lang="en-US" b="1" dirty="0">
              <a:solidFill>
                <a:srgbClr val="7B0046"/>
              </a:solidFill>
            </a:endParaRPr>
          </a:p>
        </p:txBody>
      </p:sp>
      <p:sp>
        <p:nvSpPr>
          <p:cNvPr id="10" name="Title 4"/>
          <p:cNvSpPr>
            <a:spLocks noGrp="1"/>
          </p:cNvSpPr>
          <p:nvPr>
            <p:ph type="title"/>
          </p:nvPr>
        </p:nvSpPr>
        <p:spPr>
          <a:xfrm>
            <a:off x="0" y="0"/>
            <a:ext cx="9144000" cy="640080"/>
          </a:xfrm>
          <a:prstGeom prst="rect">
            <a:avLst/>
          </a:prstGeom>
        </p:spPr>
        <p:txBody>
          <a:bodyPr/>
          <a:lstStyle>
            <a:lvl1pPr>
              <a:defRPr sz="3200" b="0">
                <a:solidFill>
                  <a:schemeClr val="accent2">
                    <a:lumMod val="75000"/>
                  </a:schemeClr>
                </a:solidFill>
                <a:latin typeface="+mn-lt"/>
              </a:defRPr>
            </a:lvl1pPr>
          </a:lstStyle>
          <a:p>
            <a:r>
              <a:rPr lang="en-US" dirty="0" smtClean="0"/>
              <a:t>Click to edit Master title style</a:t>
            </a:r>
            <a:endParaRPr lang="en-US" dirty="0"/>
          </a:p>
        </p:txBody>
      </p:sp>
      <p:cxnSp>
        <p:nvCxnSpPr>
          <p:cNvPr id="17" name="Straight Connector 16"/>
          <p:cNvCxnSpPr/>
          <p:nvPr userDrawn="1"/>
        </p:nvCxnSpPr>
        <p:spPr bwMode="auto">
          <a:xfrm>
            <a:off x="0" y="640080"/>
            <a:ext cx="9144000" cy="0"/>
          </a:xfrm>
          <a:prstGeom prst="line">
            <a:avLst/>
          </a:prstGeom>
          <a:noFill/>
          <a:ln w="38100" cap="flat" cmpd="sng" algn="ctr">
            <a:solidFill>
              <a:schemeClr val="accent2">
                <a:lumMod val="75000"/>
              </a:schemeClr>
            </a:solidFill>
            <a:prstDash val="solid"/>
            <a:round/>
            <a:headEnd type="none" w="med" len="med"/>
            <a:tailEnd type="none" w="med" len="med"/>
          </a:ln>
          <a:effectLst/>
        </p:spPr>
      </p:cxnSp>
      <p:sp>
        <p:nvSpPr>
          <p:cNvPr id="9" name="Text Placeholder 8"/>
          <p:cNvSpPr>
            <a:spLocks noGrp="1"/>
          </p:cNvSpPr>
          <p:nvPr>
            <p:ph type="body" sz="quarter" idx="11" hasCustomPrompt="1"/>
          </p:nvPr>
        </p:nvSpPr>
        <p:spPr>
          <a:xfrm>
            <a:off x="152400" y="838200"/>
            <a:ext cx="3962400" cy="5638800"/>
          </a:xfrm>
          <a:prstGeom prst="rect">
            <a:avLst/>
          </a:prstGeom>
        </p:spPr>
        <p:txBody>
          <a:bodyPr/>
          <a:lstStyle>
            <a:lvl1pPr marL="0" indent="0">
              <a:spcBef>
                <a:spcPts val="600"/>
              </a:spcBef>
              <a:defRPr sz="2200" i="0" baseline="0"/>
            </a:lvl1pPr>
          </a:lstStyle>
          <a:p>
            <a:pPr lvl="0"/>
            <a:r>
              <a:rPr lang="en-US" dirty="0" smtClean="0"/>
              <a:t>Text with figure content</a:t>
            </a:r>
            <a:endParaRPr lang="en-US" dirty="0"/>
          </a:p>
        </p:txBody>
      </p:sp>
      <p:sp>
        <p:nvSpPr>
          <p:cNvPr id="5" name="Text Placeholder 4"/>
          <p:cNvSpPr>
            <a:spLocks noGrp="1"/>
          </p:cNvSpPr>
          <p:nvPr>
            <p:ph type="body" sz="quarter" idx="12" hasCustomPrompt="1"/>
          </p:nvPr>
        </p:nvSpPr>
        <p:spPr>
          <a:xfrm>
            <a:off x="5867400" y="5562600"/>
            <a:ext cx="2290763" cy="449263"/>
          </a:xfrm>
          <a:prstGeom prst="rect">
            <a:avLst/>
          </a:prstGeom>
        </p:spPr>
        <p:txBody>
          <a:bodyPr/>
          <a:lstStyle>
            <a:lvl1pPr marL="0" indent="0">
              <a:spcBef>
                <a:spcPts val="600"/>
              </a:spcBef>
              <a:defRPr sz="1600" i="0"/>
            </a:lvl1pPr>
          </a:lstStyle>
          <a:p>
            <a:pPr lvl="0"/>
            <a:r>
              <a:rPr lang="en-US" dirty="0" smtClean="0"/>
              <a:t>Caption</a:t>
            </a:r>
            <a:endParaRPr lang="en-US" dirty="0"/>
          </a:p>
        </p:txBody>
      </p:sp>
      <p:sp>
        <p:nvSpPr>
          <p:cNvPr id="13" name="Text Placeholder 4"/>
          <p:cNvSpPr>
            <a:spLocks noGrp="1"/>
          </p:cNvSpPr>
          <p:nvPr>
            <p:ph type="body" sz="quarter" idx="13" hasCustomPrompt="1"/>
          </p:nvPr>
        </p:nvSpPr>
        <p:spPr>
          <a:xfrm>
            <a:off x="4533900" y="5562600"/>
            <a:ext cx="1352550" cy="381000"/>
          </a:xfrm>
          <a:prstGeom prst="rect">
            <a:avLst/>
          </a:prstGeom>
          <a:solidFill>
            <a:srgbClr val="89B8CF"/>
          </a:solidFill>
        </p:spPr>
        <p:txBody>
          <a:bodyPr/>
          <a:lstStyle>
            <a:lvl1pPr>
              <a:defRPr sz="1600" b="1" i="0">
                <a:solidFill>
                  <a:schemeClr val="accent2">
                    <a:lumMod val="75000"/>
                  </a:schemeClr>
                </a:solidFill>
              </a:defRPr>
            </a:lvl1pPr>
          </a:lstStyle>
          <a:p>
            <a:pPr lvl="0"/>
            <a:r>
              <a:rPr lang="en-US" dirty="0" smtClean="0"/>
              <a:t>Figure C#.X</a:t>
            </a:r>
            <a:endParaRPr lang="en-US" dirty="0"/>
          </a:p>
        </p:txBody>
      </p:sp>
    </p:spTree>
    <p:extLst>
      <p:ext uri="{BB962C8B-B14F-4D97-AF65-F5344CB8AC3E}">
        <p14:creationId xmlns:p14="http://schemas.microsoft.com/office/powerpoint/2010/main" val="271732976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with table">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8386763" y="6630988"/>
            <a:ext cx="762000" cy="228600"/>
          </a:xfrm>
          <a:prstGeom prst="rect">
            <a:avLst/>
          </a:prstGeom>
          <a:gradFill rotWithShape="1">
            <a:gsLst>
              <a:gs pos="0">
                <a:srgbClr val="89B8CF"/>
              </a:gs>
              <a:gs pos="100000">
                <a:srgbClr val="256ABD"/>
              </a:gs>
            </a:gsLst>
            <a:lin ang="5400000" scaled="1"/>
          </a:gradFill>
          <a:ln w="9525">
            <a:noFill/>
            <a:miter lim="800000"/>
            <a:headEnd/>
            <a:tailEnd/>
          </a:ln>
          <a:effectLst/>
        </p:spPr>
        <p:txBody>
          <a:bodyPr anchor="ctr" anchorCtr="1"/>
          <a:lstStyle/>
          <a:p>
            <a:pPr algn="r" fontAlgn="auto">
              <a:spcBef>
                <a:spcPts val="0"/>
              </a:spcBef>
              <a:spcAft>
                <a:spcPts val="0"/>
              </a:spcAft>
              <a:defRPr/>
            </a:pPr>
            <a:fld id="{9EF81B78-AD51-421F-8D8B-5E603864CF1F}" type="slidenum">
              <a:rPr lang="en-US" sz="1200">
                <a:solidFill>
                  <a:schemeClr val="bg1"/>
                </a:solidFill>
                <a:cs typeface="+mn-cs"/>
              </a:rPr>
              <a:pPr algn="r" fontAlgn="auto">
                <a:spcBef>
                  <a:spcPts val="0"/>
                </a:spcBef>
                <a:spcAft>
                  <a:spcPts val="0"/>
                </a:spcAft>
                <a:defRPr/>
              </a:pPr>
              <a:t>‹#›</a:t>
            </a:fld>
            <a:r>
              <a:rPr lang="en-US" sz="1200" dirty="0">
                <a:solidFill>
                  <a:schemeClr val="bg1"/>
                </a:solidFill>
                <a:cs typeface="+mn-cs"/>
              </a:rPr>
              <a:t> of </a:t>
            </a:r>
            <a:r>
              <a:rPr lang="en-US" sz="1200" dirty="0" smtClean="0">
                <a:solidFill>
                  <a:schemeClr val="bg1"/>
                </a:solidFill>
                <a:cs typeface="+mn-cs"/>
              </a:rPr>
              <a:t>49</a:t>
            </a:r>
            <a:endParaRPr lang="en-US" sz="1200" dirty="0">
              <a:solidFill>
                <a:schemeClr val="bg1"/>
              </a:solidFill>
              <a:cs typeface="+mn-cs"/>
            </a:endParaRPr>
          </a:p>
        </p:txBody>
      </p:sp>
      <p:sp>
        <p:nvSpPr>
          <p:cNvPr id="3" name="Rectangle 5"/>
          <p:cNvSpPr>
            <a:spLocks noChangeArrowheads="1"/>
          </p:cNvSpPr>
          <p:nvPr userDrawn="1"/>
        </p:nvSpPr>
        <p:spPr bwMode="auto">
          <a:xfrm>
            <a:off x="0" y="6623050"/>
            <a:ext cx="8420100" cy="234950"/>
          </a:xfrm>
          <a:prstGeom prst="rect">
            <a:avLst/>
          </a:prstGeom>
          <a:noFill/>
          <a:ln w="9525">
            <a:noFill/>
            <a:miter lim="800000"/>
            <a:headEnd/>
            <a:tailEnd/>
          </a:ln>
          <a:effectLst/>
        </p:spPr>
        <p:txBody>
          <a:bodyPr anchor="ctr"/>
          <a:lstStyle/>
          <a:p>
            <a:pPr eaLnBrk="0" hangingPunct="0"/>
            <a:r>
              <a:rPr lang="en-US" sz="900" dirty="0">
                <a:solidFill>
                  <a:schemeClr val="bg2"/>
                </a:solidFill>
              </a:rPr>
              <a:t>© </a:t>
            </a:r>
            <a:r>
              <a:rPr lang="en-US" sz="900" dirty="0" smtClean="0">
                <a:solidFill>
                  <a:schemeClr val="bg2"/>
                </a:solidFill>
              </a:rPr>
              <a:t>2015 Pearson Education, Inc.</a:t>
            </a:r>
            <a:endParaRPr lang="en-US" sz="900" dirty="0">
              <a:solidFill>
                <a:schemeClr val="bg2"/>
              </a:solidFill>
            </a:endParaRPr>
          </a:p>
        </p:txBody>
      </p:sp>
      <p:sp>
        <p:nvSpPr>
          <p:cNvPr id="12" name="Rectangle 11"/>
          <p:cNvSpPr/>
          <p:nvPr userDrawn="1"/>
        </p:nvSpPr>
        <p:spPr>
          <a:xfrm>
            <a:off x="0" y="0"/>
            <a:ext cx="9148764" cy="640080"/>
          </a:xfrm>
          <a:prstGeom prst="rect">
            <a:avLst/>
          </a:prstGeom>
          <a:solidFill>
            <a:srgbClr val="89B8CF"/>
          </a:solidFill>
          <a:ln w="38100" cap="rnd">
            <a:noFill/>
          </a:ln>
        </p:spPr>
        <p:txBody>
          <a:bodyPr wrap="square" rtlCol="0" anchor="ctr">
            <a:spAutoFit/>
          </a:bodyPr>
          <a:lstStyle/>
          <a:p>
            <a:pPr algn="ctr">
              <a:lnSpc>
                <a:spcPts val="2400"/>
              </a:lnSpc>
            </a:pPr>
            <a:endParaRPr lang="en-US" b="1" dirty="0">
              <a:solidFill>
                <a:srgbClr val="7B0046"/>
              </a:solidFill>
            </a:endParaRPr>
          </a:p>
        </p:txBody>
      </p:sp>
      <p:sp>
        <p:nvSpPr>
          <p:cNvPr id="10" name="Title 4"/>
          <p:cNvSpPr>
            <a:spLocks noGrp="1"/>
          </p:cNvSpPr>
          <p:nvPr>
            <p:ph type="title"/>
          </p:nvPr>
        </p:nvSpPr>
        <p:spPr>
          <a:xfrm>
            <a:off x="0" y="0"/>
            <a:ext cx="9144000" cy="640080"/>
          </a:xfrm>
          <a:prstGeom prst="rect">
            <a:avLst/>
          </a:prstGeom>
        </p:spPr>
        <p:txBody>
          <a:bodyPr/>
          <a:lstStyle>
            <a:lvl1pPr>
              <a:defRPr sz="3200" b="0">
                <a:solidFill>
                  <a:schemeClr val="accent2">
                    <a:lumMod val="75000"/>
                  </a:schemeClr>
                </a:solidFill>
                <a:latin typeface="+mn-lt"/>
              </a:defRPr>
            </a:lvl1pPr>
          </a:lstStyle>
          <a:p>
            <a:r>
              <a:rPr lang="en-US" dirty="0" smtClean="0"/>
              <a:t>Click to edit Master title style</a:t>
            </a:r>
            <a:endParaRPr lang="en-US" dirty="0"/>
          </a:p>
        </p:txBody>
      </p:sp>
      <p:cxnSp>
        <p:nvCxnSpPr>
          <p:cNvPr id="17" name="Straight Connector 16"/>
          <p:cNvCxnSpPr/>
          <p:nvPr userDrawn="1"/>
        </p:nvCxnSpPr>
        <p:spPr bwMode="auto">
          <a:xfrm>
            <a:off x="0" y="640080"/>
            <a:ext cx="9144000" cy="0"/>
          </a:xfrm>
          <a:prstGeom prst="line">
            <a:avLst/>
          </a:prstGeom>
          <a:noFill/>
          <a:ln w="38100" cap="flat" cmpd="sng" algn="ctr">
            <a:solidFill>
              <a:schemeClr val="accent2">
                <a:lumMod val="75000"/>
              </a:schemeClr>
            </a:solidFill>
            <a:prstDash val="solid"/>
            <a:round/>
            <a:headEnd type="none" w="med" len="med"/>
            <a:tailEnd type="none" w="med" len="med"/>
          </a:ln>
          <a:effectLst/>
        </p:spPr>
      </p:cxnSp>
      <p:sp>
        <p:nvSpPr>
          <p:cNvPr id="9" name="Text Placeholder 8"/>
          <p:cNvSpPr>
            <a:spLocks noGrp="1"/>
          </p:cNvSpPr>
          <p:nvPr>
            <p:ph type="body" sz="quarter" idx="11" hasCustomPrompt="1"/>
          </p:nvPr>
        </p:nvSpPr>
        <p:spPr>
          <a:xfrm>
            <a:off x="152400" y="838200"/>
            <a:ext cx="3962400" cy="5638800"/>
          </a:xfrm>
          <a:prstGeom prst="rect">
            <a:avLst/>
          </a:prstGeom>
        </p:spPr>
        <p:txBody>
          <a:bodyPr/>
          <a:lstStyle>
            <a:lvl1pPr marL="0" indent="0">
              <a:spcBef>
                <a:spcPts val="600"/>
              </a:spcBef>
              <a:defRPr sz="2200" i="0" baseline="0"/>
            </a:lvl1pPr>
          </a:lstStyle>
          <a:p>
            <a:pPr lvl="0"/>
            <a:r>
              <a:rPr lang="en-US" dirty="0" smtClean="0"/>
              <a:t>Text with table content</a:t>
            </a:r>
            <a:endParaRPr lang="en-US" dirty="0"/>
          </a:p>
        </p:txBody>
      </p:sp>
      <p:sp>
        <p:nvSpPr>
          <p:cNvPr id="5" name="Text Placeholder 4"/>
          <p:cNvSpPr>
            <a:spLocks noGrp="1"/>
          </p:cNvSpPr>
          <p:nvPr>
            <p:ph type="body" sz="quarter" idx="12" hasCustomPrompt="1"/>
          </p:nvPr>
        </p:nvSpPr>
        <p:spPr>
          <a:xfrm>
            <a:off x="5867400" y="5562600"/>
            <a:ext cx="2290763" cy="449263"/>
          </a:xfrm>
          <a:prstGeom prst="rect">
            <a:avLst/>
          </a:prstGeom>
        </p:spPr>
        <p:txBody>
          <a:bodyPr/>
          <a:lstStyle>
            <a:lvl1pPr marL="0" indent="0">
              <a:spcBef>
                <a:spcPts val="600"/>
              </a:spcBef>
              <a:defRPr sz="1600" i="0"/>
            </a:lvl1pPr>
          </a:lstStyle>
          <a:p>
            <a:pPr lvl="0"/>
            <a:r>
              <a:rPr lang="en-US" dirty="0" smtClean="0"/>
              <a:t>Caption</a:t>
            </a:r>
            <a:endParaRPr lang="en-US" dirty="0"/>
          </a:p>
        </p:txBody>
      </p:sp>
      <p:sp>
        <p:nvSpPr>
          <p:cNvPr id="13" name="Text Placeholder 4"/>
          <p:cNvSpPr>
            <a:spLocks noGrp="1"/>
          </p:cNvSpPr>
          <p:nvPr>
            <p:ph type="body" sz="quarter" idx="13" hasCustomPrompt="1"/>
          </p:nvPr>
        </p:nvSpPr>
        <p:spPr>
          <a:xfrm>
            <a:off x="4533900" y="5562600"/>
            <a:ext cx="1352550" cy="381000"/>
          </a:xfrm>
          <a:prstGeom prst="rect">
            <a:avLst/>
          </a:prstGeom>
          <a:solidFill>
            <a:srgbClr val="89B8CF"/>
          </a:solidFill>
        </p:spPr>
        <p:txBody>
          <a:bodyPr/>
          <a:lstStyle>
            <a:lvl1pPr>
              <a:defRPr sz="1600" b="1" i="0">
                <a:solidFill>
                  <a:schemeClr val="accent2">
                    <a:lumMod val="75000"/>
                  </a:schemeClr>
                </a:solidFill>
              </a:defRPr>
            </a:lvl1pPr>
          </a:lstStyle>
          <a:p>
            <a:pPr lvl="0"/>
            <a:r>
              <a:rPr lang="en-US" dirty="0" smtClean="0"/>
              <a:t>Table C#.X</a:t>
            </a:r>
            <a:endParaRPr lang="en-US" dirty="0"/>
          </a:p>
        </p:txBody>
      </p:sp>
    </p:spTree>
    <p:extLst>
      <p:ext uri="{BB962C8B-B14F-4D97-AF65-F5344CB8AC3E}">
        <p14:creationId xmlns:p14="http://schemas.microsoft.com/office/powerpoint/2010/main" val="365179583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TC">
    <p:spTree>
      <p:nvGrpSpPr>
        <p:cNvPr id="1" name=""/>
        <p:cNvGrpSpPr/>
        <p:nvPr/>
      </p:nvGrpSpPr>
      <p:grpSpPr>
        <a:xfrm>
          <a:off x="0" y="0"/>
          <a:ext cx="0" cy="0"/>
          <a:chOff x="0" y="0"/>
          <a:chExt cx="0" cy="0"/>
        </a:xfrm>
      </p:grpSpPr>
      <p:sp>
        <p:nvSpPr>
          <p:cNvPr id="2" name="Rectangle 4"/>
          <p:cNvSpPr>
            <a:spLocks noChangeArrowheads="1"/>
          </p:cNvSpPr>
          <p:nvPr userDrawn="1"/>
        </p:nvSpPr>
        <p:spPr bwMode="auto">
          <a:xfrm>
            <a:off x="8386763" y="6630988"/>
            <a:ext cx="762000" cy="228600"/>
          </a:xfrm>
          <a:prstGeom prst="rect">
            <a:avLst/>
          </a:prstGeom>
          <a:gradFill rotWithShape="1">
            <a:gsLst>
              <a:gs pos="0">
                <a:srgbClr val="89B8CF"/>
              </a:gs>
              <a:gs pos="100000">
                <a:srgbClr val="256ABD"/>
              </a:gs>
            </a:gsLst>
            <a:lin ang="5400000" scaled="1"/>
          </a:gradFill>
          <a:ln w="9525">
            <a:noFill/>
            <a:miter lim="800000"/>
            <a:headEnd/>
            <a:tailEnd/>
          </a:ln>
          <a:effectLst/>
        </p:spPr>
        <p:txBody>
          <a:bodyPr anchor="ctr" anchorCtr="1"/>
          <a:lstStyle/>
          <a:p>
            <a:pPr algn="r" fontAlgn="auto">
              <a:spcBef>
                <a:spcPts val="0"/>
              </a:spcBef>
              <a:spcAft>
                <a:spcPts val="0"/>
              </a:spcAft>
              <a:defRPr/>
            </a:pPr>
            <a:fld id="{9EF81B78-AD51-421F-8D8B-5E603864CF1F}" type="slidenum">
              <a:rPr lang="en-US" sz="1200">
                <a:solidFill>
                  <a:schemeClr val="bg1"/>
                </a:solidFill>
                <a:cs typeface="+mn-cs"/>
              </a:rPr>
              <a:pPr algn="r" fontAlgn="auto">
                <a:spcBef>
                  <a:spcPts val="0"/>
                </a:spcBef>
                <a:spcAft>
                  <a:spcPts val="0"/>
                </a:spcAft>
                <a:defRPr/>
              </a:pPr>
              <a:t>‹#›</a:t>
            </a:fld>
            <a:r>
              <a:rPr lang="en-US" sz="1200" dirty="0">
                <a:solidFill>
                  <a:schemeClr val="bg1"/>
                </a:solidFill>
                <a:cs typeface="+mn-cs"/>
              </a:rPr>
              <a:t> of </a:t>
            </a:r>
            <a:r>
              <a:rPr lang="en-US" sz="1200" dirty="0" smtClean="0">
                <a:solidFill>
                  <a:schemeClr val="bg1"/>
                </a:solidFill>
                <a:cs typeface="+mn-cs"/>
              </a:rPr>
              <a:t>49</a:t>
            </a:r>
            <a:endParaRPr lang="en-US" sz="1200" dirty="0">
              <a:solidFill>
                <a:schemeClr val="bg1"/>
              </a:solidFill>
              <a:cs typeface="+mn-cs"/>
            </a:endParaRPr>
          </a:p>
        </p:txBody>
      </p:sp>
      <p:sp>
        <p:nvSpPr>
          <p:cNvPr id="3" name="Rectangle 5"/>
          <p:cNvSpPr>
            <a:spLocks noChangeArrowheads="1"/>
          </p:cNvSpPr>
          <p:nvPr userDrawn="1"/>
        </p:nvSpPr>
        <p:spPr bwMode="auto">
          <a:xfrm>
            <a:off x="0" y="6623050"/>
            <a:ext cx="8420100" cy="234950"/>
          </a:xfrm>
          <a:prstGeom prst="rect">
            <a:avLst/>
          </a:prstGeom>
          <a:noFill/>
          <a:ln w="9525">
            <a:noFill/>
            <a:miter lim="800000"/>
            <a:headEnd/>
            <a:tailEnd/>
          </a:ln>
          <a:effectLst/>
        </p:spPr>
        <p:txBody>
          <a:bodyPr anchor="ctr"/>
          <a:lstStyle/>
          <a:p>
            <a:pPr eaLnBrk="0" hangingPunct="0"/>
            <a:r>
              <a:rPr lang="en-US" sz="900" dirty="0">
                <a:solidFill>
                  <a:schemeClr val="bg2"/>
                </a:solidFill>
              </a:rPr>
              <a:t>© </a:t>
            </a:r>
            <a:r>
              <a:rPr lang="en-US" sz="900" dirty="0" smtClean="0">
                <a:solidFill>
                  <a:schemeClr val="bg2"/>
                </a:solidFill>
              </a:rPr>
              <a:t>2015 Pearson Education, Inc.</a:t>
            </a:r>
            <a:endParaRPr lang="en-US" sz="900" dirty="0">
              <a:solidFill>
                <a:schemeClr val="bg2"/>
              </a:solidFill>
            </a:endParaRPr>
          </a:p>
        </p:txBody>
      </p:sp>
      <p:sp>
        <p:nvSpPr>
          <p:cNvPr id="12" name="Rectangle 11"/>
          <p:cNvSpPr/>
          <p:nvPr userDrawn="1"/>
        </p:nvSpPr>
        <p:spPr>
          <a:xfrm>
            <a:off x="1676400" y="0"/>
            <a:ext cx="7472364" cy="640080"/>
          </a:xfrm>
          <a:prstGeom prst="rect">
            <a:avLst/>
          </a:prstGeom>
          <a:solidFill>
            <a:srgbClr val="89B8CF"/>
          </a:solidFill>
          <a:ln w="38100" cap="rnd">
            <a:noFill/>
          </a:ln>
        </p:spPr>
        <p:txBody>
          <a:bodyPr wrap="square" rtlCol="0" anchor="ctr">
            <a:spAutoFit/>
          </a:bodyPr>
          <a:lstStyle/>
          <a:p>
            <a:pPr algn="ctr">
              <a:lnSpc>
                <a:spcPts val="2400"/>
              </a:lnSpc>
            </a:pPr>
            <a:endParaRPr lang="en-US" b="1" dirty="0">
              <a:solidFill>
                <a:srgbClr val="7B0046"/>
              </a:solidFill>
            </a:endParaRPr>
          </a:p>
        </p:txBody>
      </p:sp>
      <p:sp>
        <p:nvSpPr>
          <p:cNvPr id="16" name="Title 4"/>
          <p:cNvSpPr>
            <a:spLocks noGrp="1"/>
          </p:cNvSpPr>
          <p:nvPr>
            <p:ph type="title"/>
          </p:nvPr>
        </p:nvSpPr>
        <p:spPr>
          <a:xfrm>
            <a:off x="1689100" y="0"/>
            <a:ext cx="7454900" cy="640080"/>
          </a:xfrm>
          <a:prstGeom prst="rect">
            <a:avLst/>
          </a:prstGeom>
        </p:spPr>
        <p:txBody>
          <a:bodyPr/>
          <a:lstStyle>
            <a:lvl1pPr>
              <a:defRPr sz="3200" b="0">
                <a:solidFill>
                  <a:schemeClr val="accent2">
                    <a:lumMod val="75000"/>
                  </a:schemeClr>
                </a:solidFill>
                <a:latin typeface="+mn-lt"/>
              </a:defRPr>
            </a:lvl1pPr>
          </a:lstStyle>
          <a:p>
            <a:r>
              <a:rPr lang="en-US" dirty="0" smtClean="0"/>
              <a:t>Click to edit Master title style</a:t>
            </a:r>
            <a:endParaRPr lang="en-US" dirty="0"/>
          </a:p>
        </p:txBody>
      </p:sp>
      <p:cxnSp>
        <p:nvCxnSpPr>
          <p:cNvPr id="17" name="Straight Connector 16"/>
          <p:cNvCxnSpPr/>
          <p:nvPr userDrawn="1"/>
        </p:nvCxnSpPr>
        <p:spPr bwMode="auto">
          <a:xfrm>
            <a:off x="1689100" y="640080"/>
            <a:ext cx="7454900" cy="0"/>
          </a:xfrm>
          <a:prstGeom prst="line">
            <a:avLst/>
          </a:prstGeom>
          <a:noFill/>
          <a:ln w="38100" cap="flat" cmpd="sng" algn="ctr">
            <a:solidFill>
              <a:schemeClr val="accent2">
                <a:lumMod val="75000"/>
              </a:schemeClr>
            </a:solidFill>
            <a:prstDash val="solid"/>
            <a:round/>
            <a:headEnd type="none" w="med" len="med"/>
            <a:tailEnd type="none" w="med" len="med"/>
          </a:ln>
          <a:effectLst/>
        </p:spPr>
      </p:cxnSp>
      <p:sp>
        <p:nvSpPr>
          <p:cNvPr id="10" name="Rectangle 5"/>
          <p:cNvSpPr>
            <a:spLocks noChangeArrowheads="1"/>
          </p:cNvSpPr>
          <p:nvPr userDrawn="1"/>
        </p:nvSpPr>
        <p:spPr bwMode="auto">
          <a:xfrm>
            <a:off x="0" y="31404"/>
            <a:ext cx="1665288" cy="628073"/>
          </a:xfrm>
          <a:prstGeom prst="rect">
            <a:avLst/>
          </a:prstGeom>
          <a:solidFill>
            <a:srgbClr val="FFFFFF"/>
          </a:solidFill>
          <a:ln w="9525">
            <a:noFill/>
            <a:miter lim="800000"/>
            <a:headEnd/>
            <a:tailEnd/>
          </a:ln>
        </p:spPr>
        <p:txBody>
          <a:bodyPr/>
          <a:lstStyle/>
          <a:p>
            <a:pPr algn="r">
              <a:lnSpc>
                <a:spcPts val="1800"/>
              </a:lnSpc>
              <a:spcBef>
                <a:spcPts val="0"/>
              </a:spcBef>
            </a:pPr>
            <a:r>
              <a:rPr lang="en-US" sz="2200" dirty="0">
                <a:solidFill>
                  <a:srgbClr val="B10C2D"/>
                </a:solidFill>
              </a:rPr>
              <a:t>Making</a:t>
            </a:r>
            <a:br>
              <a:rPr lang="en-US" sz="2200" dirty="0">
                <a:solidFill>
                  <a:srgbClr val="B10C2D"/>
                </a:solidFill>
              </a:rPr>
            </a:br>
            <a:r>
              <a:rPr lang="en-US" dirty="0"/>
              <a:t>the</a:t>
            </a:r>
            <a:br>
              <a:rPr lang="en-US" dirty="0"/>
            </a:br>
            <a:r>
              <a:rPr lang="en-US" sz="2200" dirty="0">
                <a:solidFill>
                  <a:srgbClr val="B10C2D"/>
                </a:solidFill>
              </a:rPr>
              <a:t>Connection</a:t>
            </a:r>
          </a:p>
        </p:txBody>
      </p:sp>
      <p:sp>
        <p:nvSpPr>
          <p:cNvPr id="11" name="Line 4"/>
          <p:cNvSpPr>
            <a:spLocks noChangeShapeType="1"/>
          </p:cNvSpPr>
          <p:nvPr userDrawn="1"/>
        </p:nvSpPr>
        <p:spPr bwMode="auto">
          <a:xfrm>
            <a:off x="1689100" y="1"/>
            <a:ext cx="0" cy="771544"/>
          </a:xfrm>
          <a:prstGeom prst="line">
            <a:avLst/>
          </a:prstGeom>
          <a:noFill/>
          <a:ln w="38100">
            <a:solidFill>
              <a:schemeClr val="accent2">
                <a:lumMod val="75000"/>
              </a:schemeClr>
            </a:solidFill>
            <a:round/>
            <a:headEnd/>
            <a:tailEnd/>
          </a:ln>
          <a:extLst/>
        </p:spPr>
        <p:txBody>
          <a:bodyPr/>
          <a:lstStyle/>
          <a:p>
            <a:pPr fontAlgn="auto">
              <a:spcBef>
                <a:spcPts val="0"/>
              </a:spcBef>
              <a:spcAft>
                <a:spcPts val="0"/>
              </a:spcAft>
              <a:defRPr/>
            </a:pPr>
            <a:endParaRPr lang="en-US">
              <a:latin typeface="+mn-lt"/>
              <a:cs typeface="+mn-cs"/>
            </a:endParaRPr>
          </a:p>
        </p:txBody>
      </p:sp>
      <p:sp>
        <p:nvSpPr>
          <p:cNvPr id="14" name="Line 4"/>
          <p:cNvSpPr>
            <a:spLocks noChangeShapeType="1"/>
          </p:cNvSpPr>
          <p:nvPr userDrawn="1"/>
        </p:nvSpPr>
        <p:spPr bwMode="auto">
          <a:xfrm>
            <a:off x="0" y="771545"/>
            <a:ext cx="1689100" cy="0"/>
          </a:xfrm>
          <a:prstGeom prst="line">
            <a:avLst/>
          </a:prstGeom>
          <a:noFill/>
          <a:ln w="38100">
            <a:solidFill>
              <a:schemeClr val="accent2">
                <a:lumMod val="75000"/>
              </a:schemeClr>
            </a:solidFill>
            <a:round/>
            <a:headEnd/>
            <a:tailEnd/>
          </a:ln>
          <a:extLst/>
        </p:spPr>
        <p:txBody>
          <a:bodyPr/>
          <a:lstStyle/>
          <a:p>
            <a:pPr fontAlgn="auto">
              <a:spcBef>
                <a:spcPts val="0"/>
              </a:spcBef>
              <a:spcAft>
                <a:spcPts val="0"/>
              </a:spcAft>
              <a:defRPr/>
            </a:pPr>
            <a:endParaRPr lang="en-US">
              <a:latin typeface="+mn-lt"/>
              <a:cs typeface="+mn-cs"/>
            </a:endParaRPr>
          </a:p>
        </p:txBody>
      </p:sp>
      <p:sp>
        <p:nvSpPr>
          <p:cNvPr id="15" name="Text Placeholder 8"/>
          <p:cNvSpPr>
            <a:spLocks noGrp="1"/>
          </p:cNvSpPr>
          <p:nvPr>
            <p:ph type="body" sz="quarter" idx="11" hasCustomPrompt="1"/>
          </p:nvPr>
        </p:nvSpPr>
        <p:spPr>
          <a:xfrm>
            <a:off x="152400" y="838200"/>
            <a:ext cx="8839200" cy="5638800"/>
          </a:xfrm>
          <a:prstGeom prst="rect">
            <a:avLst/>
          </a:prstGeom>
        </p:spPr>
        <p:txBody>
          <a:bodyPr/>
          <a:lstStyle>
            <a:lvl1pPr marL="0" indent="0">
              <a:spcBef>
                <a:spcPts val="600"/>
              </a:spcBef>
              <a:defRPr sz="2200" i="0" baseline="0"/>
            </a:lvl1pPr>
          </a:lstStyle>
          <a:p>
            <a:pPr lvl="0"/>
            <a:r>
              <a:rPr lang="en-US" dirty="0" smtClean="0"/>
              <a:t>MTC content</a:t>
            </a:r>
            <a:endParaRPr lang="en-US" dirty="0"/>
          </a:p>
        </p:txBody>
      </p:sp>
    </p:spTree>
    <p:extLst>
      <p:ext uri="{BB962C8B-B14F-4D97-AF65-F5344CB8AC3E}">
        <p14:creationId xmlns:p14="http://schemas.microsoft.com/office/powerpoint/2010/main" val="1730845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ppt_x</p:attrName>
                                        </p:attrNameLst>
                                      </p:cBhvr>
                                      <p:tavLst>
                                        <p:tav tm="0">
                                          <p:val>
                                            <p:strVal val="#ppt_x-.2"/>
                                          </p:val>
                                        </p:tav>
                                        <p:tav tm="100000">
                                          <p:val>
                                            <p:strVal val="#ppt_x"/>
                                          </p:val>
                                        </p:tav>
                                      </p:tavLst>
                                    </p:anim>
                                    <p:anim calcmode="lin" valueType="num">
                                      <p:cBhvr>
                                        <p:cTn id="8" dur="5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9" dur="500"/>
                                        <p:tgtEl>
                                          <p:spTgt spid="10"/>
                                        </p:tgtEl>
                                      </p:cBhvr>
                                    </p:animEffect>
                                  </p:childTnLst>
                                </p:cTn>
                              </p:par>
                              <p:par>
                                <p:cTn id="10" presetID="22" presetClass="entr" presetSubtype="1"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par>
                                <p:cTn id="13" presetID="22" presetClass="entr" presetSubtype="8"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AA7B3FA-2817-4AE9-81D2-085FDBD75446}" type="datetimeFigureOut">
              <a:rPr lang="en-US" smtClean="0"/>
              <a:t>4/1/2014</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D75FEBB-C271-4473-99CC-786EDF809926}" type="slidenum">
              <a:rPr lang="en-US" smtClean="0"/>
              <a:t>‹#›</a:t>
            </a:fld>
            <a:endParaRPr lang="en-US"/>
          </a:p>
        </p:txBody>
      </p:sp>
    </p:spTree>
    <p:extLst>
      <p:ext uri="{BB962C8B-B14F-4D97-AF65-F5344CB8AC3E}">
        <p14:creationId xmlns:p14="http://schemas.microsoft.com/office/powerpoint/2010/main" val="18758795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6" r:id="rId1"/>
    <p:sldLayoutId id="2147483675" r:id="rId2"/>
    <p:sldLayoutId id="2147483667" r:id="rId3"/>
    <p:sldLayoutId id="2147483673" r:id="rId4"/>
    <p:sldLayoutId id="2147483674" r:id="rId5"/>
    <p:sldLayoutId id="2147483671" r:id="rId6"/>
    <p:sldLayoutId id="2147483676" r:id="rId7"/>
  </p:sldLayoutIdLst>
  <p:timing>
    <p:tnLst>
      <p:par>
        <p:cTn id="1" dur="indefinite" restart="never" nodeType="tmRoot"/>
      </p:par>
    </p:tnLst>
  </p:timing>
  <p:txStyles>
    <p:titleStyle>
      <a:lvl1pPr algn="l" rtl="0" eaLnBrk="0" fontAlgn="base" hangingPunct="0">
        <a:spcBef>
          <a:spcPct val="0"/>
        </a:spcBef>
        <a:spcAft>
          <a:spcPct val="0"/>
        </a:spcAft>
        <a:defRPr sz="2400" b="1">
          <a:solidFill>
            <a:srgbClr val="194F8B"/>
          </a:solidFill>
          <a:latin typeface="+mj-lt"/>
          <a:ea typeface="+mj-ea"/>
          <a:cs typeface="+mj-cs"/>
        </a:defRPr>
      </a:lvl1pPr>
      <a:lvl2pPr algn="l" rtl="0" eaLnBrk="0" fontAlgn="base" hangingPunct="0">
        <a:spcBef>
          <a:spcPct val="0"/>
        </a:spcBef>
        <a:spcAft>
          <a:spcPct val="0"/>
        </a:spcAft>
        <a:defRPr sz="2400" b="1">
          <a:solidFill>
            <a:srgbClr val="194F8B"/>
          </a:solidFill>
          <a:latin typeface="Arial" charset="0"/>
        </a:defRPr>
      </a:lvl2pPr>
      <a:lvl3pPr algn="l" rtl="0" eaLnBrk="0" fontAlgn="base" hangingPunct="0">
        <a:spcBef>
          <a:spcPct val="0"/>
        </a:spcBef>
        <a:spcAft>
          <a:spcPct val="0"/>
        </a:spcAft>
        <a:defRPr sz="2400" b="1">
          <a:solidFill>
            <a:srgbClr val="194F8B"/>
          </a:solidFill>
          <a:latin typeface="Arial" charset="0"/>
        </a:defRPr>
      </a:lvl3pPr>
      <a:lvl4pPr algn="l" rtl="0" eaLnBrk="0" fontAlgn="base" hangingPunct="0">
        <a:spcBef>
          <a:spcPct val="0"/>
        </a:spcBef>
        <a:spcAft>
          <a:spcPct val="0"/>
        </a:spcAft>
        <a:defRPr sz="2400" b="1">
          <a:solidFill>
            <a:srgbClr val="194F8B"/>
          </a:solidFill>
          <a:latin typeface="Arial" charset="0"/>
        </a:defRPr>
      </a:lvl4pPr>
      <a:lvl5pPr algn="l" rtl="0" eaLnBrk="0" fontAlgn="base" hangingPunct="0">
        <a:spcBef>
          <a:spcPct val="0"/>
        </a:spcBef>
        <a:spcAft>
          <a:spcPct val="0"/>
        </a:spcAft>
        <a:defRPr sz="2400" b="1">
          <a:solidFill>
            <a:srgbClr val="194F8B"/>
          </a:solidFill>
          <a:latin typeface="Arial" charset="0"/>
        </a:defRPr>
      </a:lvl5pPr>
      <a:lvl6pPr marL="457200" algn="l" rtl="0" fontAlgn="base">
        <a:spcBef>
          <a:spcPct val="0"/>
        </a:spcBef>
        <a:spcAft>
          <a:spcPct val="0"/>
        </a:spcAft>
        <a:defRPr sz="2400" b="1">
          <a:solidFill>
            <a:srgbClr val="194F8B"/>
          </a:solidFill>
          <a:latin typeface="Arial" charset="0"/>
        </a:defRPr>
      </a:lvl6pPr>
      <a:lvl7pPr marL="914400" algn="l" rtl="0" fontAlgn="base">
        <a:spcBef>
          <a:spcPct val="0"/>
        </a:spcBef>
        <a:spcAft>
          <a:spcPct val="0"/>
        </a:spcAft>
        <a:defRPr sz="2400" b="1">
          <a:solidFill>
            <a:srgbClr val="194F8B"/>
          </a:solidFill>
          <a:latin typeface="Arial" charset="0"/>
        </a:defRPr>
      </a:lvl7pPr>
      <a:lvl8pPr marL="1371600" algn="l" rtl="0" fontAlgn="base">
        <a:spcBef>
          <a:spcPct val="0"/>
        </a:spcBef>
        <a:spcAft>
          <a:spcPct val="0"/>
        </a:spcAft>
        <a:defRPr sz="2400" b="1">
          <a:solidFill>
            <a:srgbClr val="194F8B"/>
          </a:solidFill>
          <a:latin typeface="Arial" charset="0"/>
        </a:defRPr>
      </a:lvl8pPr>
      <a:lvl9pPr marL="1828800" algn="l" rtl="0" fontAlgn="base">
        <a:spcBef>
          <a:spcPct val="0"/>
        </a:spcBef>
        <a:spcAft>
          <a:spcPct val="0"/>
        </a:spcAft>
        <a:defRPr sz="2400" b="1">
          <a:solidFill>
            <a:srgbClr val="194F8B"/>
          </a:solidFill>
          <a:latin typeface="Arial" charset="0"/>
        </a:defRPr>
      </a:lvl9pPr>
    </p:titleStyle>
    <p:bodyStyle>
      <a:lvl1pPr marL="342900" indent="-342900" algn="l" rtl="0" eaLnBrk="0" fontAlgn="base" hangingPunct="0">
        <a:spcBef>
          <a:spcPct val="20000"/>
        </a:spcBef>
        <a:spcAft>
          <a:spcPct val="0"/>
        </a:spcAft>
        <a:defRPr sz="2000" i="1">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32.png"/><Relationship Id="rId11" Type="http://schemas.openxmlformats.org/officeDocument/2006/relationships/image" Target="../media/image37.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png"/><Relationship Id="rId9" Type="http://schemas.openxmlformats.org/officeDocument/2006/relationships/image" Target="../media/image35.png"/></Relationships>
</file>

<file path=ppt/slides/_rels/slide1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image" Target="../media/image29.png"/><Relationship Id="rId1" Type="http://schemas.openxmlformats.org/officeDocument/2006/relationships/slideLayout" Target="../slideLayouts/slideLayout4.xml"/><Relationship Id="rId6" Type="http://schemas.openxmlformats.org/officeDocument/2006/relationships/image" Target="../media/image33.png"/><Relationship Id="rId5" Type="http://schemas.openxmlformats.org/officeDocument/2006/relationships/image" Target="../media/image32.png"/><Relationship Id="rId10" Type="http://schemas.openxmlformats.org/officeDocument/2006/relationships/image" Target="../media/image37.png"/><Relationship Id="rId4" Type="http://schemas.openxmlformats.org/officeDocument/2006/relationships/image" Target="../media/image31.png"/><Relationship Id="rId9" Type="http://schemas.openxmlformats.org/officeDocument/2006/relationships/image" Target="../media/image3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25.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46.png"/><Relationship Id="rId7" Type="http://schemas.openxmlformats.org/officeDocument/2006/relationships/image" Target="../media/image41.png"/><Relationship Id="rId2" Type="http://schemas.openxmlformats.org/officeDocument/2006/relationships/image" Target="../media/image45.png"/><Relationship Id="rId1" Type="http://schemas.openxmlformats.org/officeDocument/2006/relationships/slideLayout" Target="../slideLayouts/slideLayout4.xml"/><Relationship Id="rId6" Type="http://schemas.openxmlformats.org/officeDocument/2006/relationships/image" Target="../media/image40.png"/><Relationship Id="rId11" Type="http://schemas.openxmlformats.org/officeDocument/2006/relationships/image" Target="../media/image48.png"/><Relationship Id="rId5" Type="http://schemas.openxmlformats.org/officeDocument/2006/relationships/image" Target="../media/image39.png"/><Relationship Id="rId10" Type="http://schemas.openxmlformats.org/officeDocument/2006/relationships/image" Target="../media/image44.png"/><Relationship Id="rId4" Type="http://schemas.openxmlformats.org/officeDocument/2006/relationships/image" Target="../media/image47.png"/><Relationship Id="rId9" Type="http://schemas.openxmlformats.org/officeDocument/2006/relationships/image" Target="../media/image4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image" Target="../media/image54.png"/><Relationship Id="rId3" Type="http://schemas.openxmlformats.org/officeDocument/2006/relationships/image" Target="../media/image49.png"/><Relationship Id="rId7" Type="http://schemas.openxmlformats.org/officeDocument/2006/relationships/image" Target="../media/image53.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8.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60.png"/><Relationship Id="rId3" Type="http://schemas.openxmlformats.org/officeDocument/2006/relationships/image" Target="../media/image56.png"/><Relationship Id="rId7" Type="http://schemas.openxmlformats.org/officeDocument/2006/relationships/image" Target="../media/image51.png"/><Relationship Id="rId12" Type="http://schemas.openxmlformats.org/officeDocument/2006/relationships/image" Target="../media/image59.png"/><Relationship Id="rId2" Type="http://schemas.openxmlformats.org/officeDocument/2006/relationships/image" Target="../media/image55.png"/><Relationship Id="rId1" Type="http://schemas.openxmlformats.org/officeDocument/2006/relationships/slideLayout" Target="../slideLayouts/slideLayout4.xml"/><Relationship Id="rId6" Type="http://schemas.openxmlformats.org/officeDocument/2006/relationships/image" Target="../media/image57.png"/><Relationship Id="rId11" Type="http://schemas.openxmlformats.org/officeDocument/2006/relationships/image" Target="../media/image54.png"/><Relationship Id="rId5" Type="http://schemas.openxmlformats.org/officeDocument/2006/relationships/image" Target="../media/image50.png"/><Relationship Id="rId10" Type="http://schemas.openxmlformats.org/officeDocument/2006/relationships/image" Target="../media/image58.png"/><Relationship Id="rId4" Type="http://schemas.openxmlformats.org/officeDocument/2006/relationships/image" Target="../media/image49.png"/><Relationship Id="rId9" Type="http://schemas.openxmlformats.org/officeDocument/2006/relationships/image" Target="../media/image53.png"/><Relationship Id="rId14" Type="http://schemas.openxmlformats.org/officeDocument/2006/relationships/image" Target="../media/image61.png"/></Relationships>
</file>

<file path=ppt/slides/_rels/slide29.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60.png"/><Relationship Id="rId3" Type="http://schemas.openxmlformats.org/officeDocument/2006/relationships/image" Target="../media/image56.png"/><Relationship Id="rId7" Type="http://schemas.openxmlformats.org/officeDocument/2006/relationships/image" Target="../media/image51.png"/><Relationship Id="rId12" Type="http://schemas.openxmlformats.org/officeDocument/2006/relationships/image" Target="../media/image59.png"/><Relationship Id="rId2" Type="http://schemas.openxmlformats.org/officeDocument/2006/relationships/image" Target="../media/image55.png"/><Relationship Id="rId1" Type="http://schemas.openxmlformats.org/officeDocument/2006/relationships/slideLayout" Target="../slideLayouts/slideLayout4.xml"/><Relationship Id="rId6" Type="http://schemas.openxmlformats.org/officeDocument/2006/relationships/image" Target="../media/image57.png"/><Relationship Id="rId11" Type="http://schemas.openxmlformats.org/officeDocument/2006/relationships/image" Target="../media/image54.png"/><Relationship Id="rId5" Type="http://schemas.openxmlformats.org/officeDocument/2006/relationships/image" Target="../media/image50.png"/><Relationship Id="rId10" Type="http://schemas.openxmlformats.org/officeDocument/2006/relationships/image" Target="../media/image58.png"/><Relationship Id="rId4" Type="http://schemas.openxmlformats.org/officeDocument/2006/relationships/image" Target="../media/image49.png"/><Relationship Id="rId9" Type="http://schemas.openxmlformats.org/officeDocument/2006/relationships/image" Target="../media/image53.png"/><Relationship Id="rId14" Type="http://schemas.openxmlformats.org/officeDocument/2006/relationships/image" Target="../media/image6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63.png"/><Relationship Id="rId7" Type="http://schemas.openxmlformats.org/officeDocument/2006/relationships/image" Target="../media/image67.png"/><Relationship Id="rId2" Type="http://schemas.openxmlformats.org/officeDocument/2006/relationships/image" Target="../media/image62.png"/><Relationship Id="rId1" Type="http://schemas.openxmlformats.org/officeDocument/2006/relationships/slideLayout" Target="../slideLayouts/slideLayout6.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4.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72.png"/><Relationship Id="rId5" Type="http://schemas.openxmlformats.org/officeDocument/2006/relationships/image" Target="../media/image71.png"/><Relationship Id="rId4" Type="http://schemas.openxmlformats.org/officeDocument/2006/relationships/image" Target="../media/image70.png"/></Relationships>
</file>

<file path=ppt/slides/_rels/slide4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45.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79.png"/><Relationship Id="rId4" Type="http://schemas.openxmlformats.org/officeDocument/2006/relationships/image" Target="../media/image78.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80.png"/><Relationship Id="rId7" Type="http://schemas.openxmlformats.org/officeDocument/2006/relationships/image" Target="../media/image84.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83.png"/><Relationship Id="rId11" Type="http://schemas.openxmlformats.org/officeDocument/2006/relationships/image" Target="../media/image88.png"/><Relationship Id="rId5" Type="http://schemas.openxmlformats.org/officeDocument/2006/relationships/image" Target="../media/image82.png"/><Relationship Id="rId10" Type="http://schemas.openxmlformats.org/officeDocument/2006/relationships/image" Target="../media/image87.png"/><Relationship Id="rId4" Type="http://schemas.openxmlformats.org/officeDocument/2006/relationships/image" Target="../media/image81.png"/><Relationship Id="rId9" Type="http://schemas.openxmlformats.org/officeDocument/2006/relationships/image" Target="../media/image86.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0.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image" Target="../media/image11.png"/><Relationship Id="rId1" Type="http://schemas.openxmlformats.org/officeDocument/2006/relationships/slideLayout" Target="../slideLayouts/slideLayout4.xml"/><Relationship Id="rId6" Type="http://schemas.openxmlformats.org/officeDocument/2006/relationships/image" Target="../media/image12.png"/><Relationship Id="rId11" Type="http://schemas.openxmlformats.org/officeDocument/2006/relationships/image" Target="../media/image10.png"/><Relationship Id="rId5" Type="http://schemas.openxmlformats.org/officeDocument/2006/relationships/image" Target="../media/image6.png"/><Relationship Id="rId10" Type="http://schemas.openxmlformats.org/officeDocument/2006/relationships/image" Target="../media/image9.png"/><Relationship Id="rId4" Type="http://schemas.openxmlformats.org/officeDocument/2006/relationships/image" Target="../media/image5.png"/><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71600" y="914400"/>
            <a:ext cx="7772400" cy="581660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2085" y="914763"/>
            <a:ext cx="7771429" cy="5815873"/>
          </a:xfrm>
          <a:prstGeom prst="rect">
            <a:avLst/>
          </a:prstGeom>
        </p:spPr>
      </p:pic>
      <p:sp>
        <p:nvSpPr>
          <p:cNvPr id="9" name="Title 1"/>
          <p:cNvSpPr txBox="1">
            <a:spLocks/>
          </p:cNvSpPr>
          <p:nvPr/>
        </p:nvSpPr>
        <p:spPr>
          <a:xfrm>
            <a:off x="1" y="228600"/>
            <a:ext cx="3124199" cy="1344612"/>
          </a:xfrm>
          <a:prstGeom prst="rect">
            <a:avLst/>
          </a:prstGeom>
        </p:spPr>
        <p:txBody>
          <a:bodyPr/>
          <a:lstStyle/>
          <a:p>
            <a:pPr algn="ctr" eaLnBrk="0" fontAlgn="auto" hangingPunct="0">
              <a:spcBef>
                <a:spcPts val="0"/>
              </a:spcBef>
              <a:spcAft>
                <a:spcPts val="0"/>
              </a:spcAft>
              <a:defRPr/>
            </a:pPr>
            <a:r>
              <a:rPr lang="en-US" sz="1400" kern="0" dirty="0">
                <a:latin typeface="Futura Md BT" pitchFamily="34" charset="0"/>
                <a:cs typeface="Arial" pitchFamily="34" charset="0"/>
              </a:rPr>
              <a:t>R. GLENN</a:t>
            </a:r>
            <a:r>
              <a:rPr lang="en-US" sz="1400" b="1" kern="0" dirty="0">
                <a:latin typeface="Arial" pitchFamily="34" charset="0"/>
                <a:cs typeface="Arial" pitchFamily="34" charset="0"/>
              </a:rPr>
              <a:t/>
            </a:r>
            <a:br>
              <a:rPr lang="en-US" sz="1400" b="1" kern="0" dirty="0">
                <a:latin typeface="Arial" pitchFamily="34" charset="0"/>
                <a:cs typeface="Arial" pitchFamily="34" charset="0"/>
              </a:rPr>
            </a:br>
            <a:r>
              <a:rPr lang="en-US" sz="3600" b="1" kern="0" dirty="0">
                <a:latin typeface="Futura Md BT" pitchFamily="34" charset="0"/>
                <a:ea typeface="+mj-ea"/>
                <a:cs typeface="Arial" pitchFamily="34" charset="0"/>
              </a:rPr>
              <a:t>HUBBARD</a:t>
            </a:r>
          </a:p>
        </p:txBody>
      </p:sp>
      <p:sp>
        <p:nvSpPr>
          <p:cNvPr id="10" name="TextBox 9"/>
          <p:cNvSpPr txBox="1"/>
          <p:nvPr/>
        </p:nvSpPr>
        <p:spPr>
          <a:xfrm>
            <a:off x="1" y="1043226"/>
            <a:ext cx="3124199" cy="861774"/>
          </a:xfrm>
          <a:prstGeom prst="rect">
            <a:avLst/>
          </a:prstGeom>
          <a:noFill/>
        </p:spPr>
        <p:txBody>
          <a:bodyPr wrap="square">
            <a:spAutoFit/>
          </a:bodyPr>
          <a:lstStyle/>
          <a:p>
            <a:pPr algn="ctr" eaLnBrk="0" fontAlgn="auto" hangingPunct="0">
              <a:spcBef>
                <a:spcPts val="0"/>
              </a:spcBef>
              <a:spcAft>
                <a:spcPts val="0"/>
              </a:spcAft>
              <a:defRPr/>
            </a:pPr>
            <a:r>
              <a:rPr lang="en-US" sz="1400" kern="0" dirty="0">
                <a:latin typeface="Futura Md BT" pitchFamily="34" charset="0"/>
                <a:cs typeface="Arial" pitchFamily="34" charset="0"/>
              </a:rPr>
              <a:t>ANTHONY PATRICK</a:t>
            </a:r>
            <a:r>
              <a:rPr lang="en-US" sz="1400" b="1" kern="0" dirty="0">
                <a:latin typeface="Arial" pitchFamily="34" charset="0"/>
                <a:cs typeface="Arial" pitchFamily="34" charset="0"/>
              </a:rPr>
              <a:t/>
            </a:r>
            <a:br>
              <a:rPr lang="en-US" sz="1400" b="1" kern="0" dirty="0">
                <a:latin typeface="Arial" pitchFamily="34" charset="0"/>
                <a:cs typeface="Arial" pitchFamily="34" charset="0"/>
              </a:rPr>
            </a:br>
            <a:r>
              <a:rPr lang="en-US" sz="3600" b="1" kern="0" dirty="0">
                <a:latin typeface="Futura Md BT" pitchFamily="34" charset="0"/>
                <a:cs typeface="Arial" pitchFamily="34" charset="0"/>
              </a:rPr>
              <a:t>O’BRIEN</a:t>
            </a:r>
            <a:endParaRPr lang="en-US" sz="3600" dirty="0">
              <a:latin typeface="Futura Md BT" pitchFamily="34" charset="0"/>
            </a:endParaRPr>
          </a:p>
        </p:txBody>
      </p:sp>
      <p:sp>
        <p:nvSpPr>
          <p:cNvPr id="11" name="Title 1"/>
          <p:cNvSpPr txBox="1">
            <a:spLocks/>
          </p:cNvSpPr>
          <p:nvPr/>
        </p:nvSpPr>
        <p:spPr bwMode="auto">
          <a:xfrm>
            <a:off x="6172200" y="6172200"/>
            <a:ext cx="2959100" cy="374650"/>
          </a:xfrm>
          <a:prstGeom prst="rect">
            <a:avLst/>
          </a:prstGeom>
          <a:noFill/>
          <a:ln w="9525">
            <a:noFill/>
            <a:miter lim="800000"/>
            <a:headEnd/>
            <a:tailEnd/>
          </a:ln>
        </p:spPr>
        <p:txBody>
          <a:bodyPr/>
          <a:lstStyle/>
          <a:p>
            <a:pPr algn="ctr"/>
            <a:r>
              <a:rPr lang="en-US" b="1" dirty="0">
                <a:solidFill>
                  <a:schemeClr val="tx1">
                    <a:lumMod val="50000"/>
                    <a:lumOff val="50000"/>
                  </a:schemeClr>
                </a:solidFill>
              </a:rPr>
              <a:t>FIFTH EDITION</a:t>
            </a:r>
          </a:p>
        </p:txBody>
      </p:sp>
      <p:sp>
        <p:nvSpPr>
          <p:cNvPr id="12" name="Rectangle 11"/>
          <p:cNvSpPr>
            <a:spLocks noChangeArrowheads="1"/>
          </p:cNvSpPr>
          <p:nvPr/>
        </p:nvSpPr>
        <p:spPr bwMode="auto">
          <a:xfrm>
            <a:off x="-17463" y="6623050"/>
            <a:ext cx="8142288" cy="234950"/>
          </a:xfrm>
          <a:prstGeom prst="rect">
            <a:avLst/>
          </a:prstGeom>
          <a:noFill/>
          <a:ln w="9525">
            <a:noFill/>
            <a:miter lim="800000"/>
            <a:headEnd/>
            <a:tailEnd/>
          </a:ln>
          <a:effectLst/>
        </p:spPr>
        <p:txBody>
          <a:bodyPr anchor="ctr"/>
          <a:lstStyle/>
          <a:p>
            <a:pPr eaLnBrk="0" hangingPunct="0">
              <a:defRPr/>
            </a:pPr>
            <a:r>
              <a:rPr lang="en-US" sz="1050" dirty="0">
                <a:solidFill>
                  <a:schemeClr val="bg1">
                    <a:lumMod val="50000"/>
                  </a:schemeClr>
                </a:solidFill>
                <a:latin typeface="Times New Roman" pitchFamily="18" charset="0"/>
                <a:cs typeface="Times New Roman" pitchFamily="18" charset="0"/>
              </a:rPr>
              <a:t>© </a:t>
            </a:r>
            <a:r>
              <a:rPr lang="en-US" sz="1050" dirty="0" smtClean="0">
                <a:solidFill>
                  <a:schemeClr val="bg1">
                    <a:lumMod val="50000"/>
                  </a:schemeClr>
                </a:solidFill>
                <a:latin typeface="Times New Roman" pitchFamily="18" charset="0"/>
                <a:cs typeface="Times New Roman" pitchFamily="18" charset="0"/>
              </a:rPr>
              <a:t>2015 Pearson Education, Inc..</a:t>
            </a:r>
            <a:endParaRPr lang="en-US" sz="1050" dirty="0">
              <a:solidFill>
                <a:schemeClr val="bg1">
                  <a:lumMod val="50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21859299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1750"/>
                            </p:stCondLst>
                            <p:childTnLst>
                              <p:par>
                                <p:cTn id="5" presetID="27" presetClass="entr" presetSubtype="0" fill="hold" grpId="0" nodeType="afterEffect">
                                  <p:stCondLst>
                                    <p:cond delay="0"/>
                                  </p:stCondLst>
                                  <p:iterate type="lt">
                                    <p:tmPct val="50000"/>
                                  </p:iterate>
                                  <p:childTnLst>
                                    <p:set>
                                      <p:cBhvr>
                                        <p:cTn id="6" dur="1" fill="hold">
                                          <p:stCondLst>
                                            <p:cond delay="0"/>
                                          </p:stCondLst>
                                        </p:cTn>
                                        <p:tgtEl>
                                          <p:spTgt spid="9"/>
                                        </p:tgtEl>
                                        <p:attrNameLst>
                                          <p:attrName>style.visibility</p:attrName>
                                        </p:attrNameLst>
                                      </p:cBhvr>
                                      <p:to>
                                        <p:strVal val="visible"/>
                                      </p:to>
                                    </p:set>
                                    <p:anim calcmode="discrete" valueType="clr">
                                      <p:cBhvr override="childStyle">
                                        <p:cTn id="7" dur="80"/>
                                        <p:tgtEl>
                                          <p:spTgt spid="9"/>
                                        </p:tgtEl>
                                        <p:attrNameLst>
                                          <p:attrName>style.color</p:attrName>
                                        </p:attrNameLst>
                                      </p:cBhvr>
                                      <p:tavLst>
                                        <p:tav tm="0">
                                          <p:val>
                                            <p:clrVal>
                                              <a:schemeClr val="bg2"/>
                                            </p:clrVal>
                                          </p:val>
                                        </p:tav>
                                        <p:tav tm="50000">
                                          <p:val>
                                            <p:clrVal>
                                              <a:schemeClr val="folHlink"/>
                                            </p:clrVal>
                                          </p:val>
                                        </p:tav>
                                      </p:tavLst>
                                    </p:anim>
                                    <p:anim calcmode="discrete" valueType="clr">
                                      <p:cBhvr>
                                        <p:cTn id="8" dur="80"/>
                                        <p:tgtEl>
                                          <p:spTgt spid="9"/>
                                        </p:tgtEl>
                                        <p:attrNameLst>
                                          <p:attrName>fillcolor</p:attrName>
                                        </p:attrNameLst>
                                      </p:cBhvr>
                                      <p:tavLst>
                                        <p:tav tm="0">
                                          <p:val>
                                            <p:clrVal>
                                              <a:schemeClr val="accent2"/>
                                            </p:clrVal>
                                          </p:val>
                                        </p:tav>
                                        <p:tav tm="50000">
                                          <p:val>
                                            <p:clrVal>
                                              <a:schemeClr val="hlink"/>
                                            </p:clrVal>
                                          </p:val>
                                        </p:tav>
                                      </p:tavLst>
                                    </p:anim>
                                    <p:set>
                                      <p:cBhvr>
                                        <p:cTn id="9" dur="80"/>
                                        <p:tgtEl>
                                          <p:spTgt spid="9"/>
                                        </p:tgtEl>
                                        <p:attrNameLst>
                                          <p:attrName>fill.type</p:attrName>
                                        </p:attrNameLst>
                                      </p:cBhvr>
                                      <p:to>
                                        <p:strVal val="solid"/>
                                      </p:to>
                                    </p:set>
                                  </p:childTnLst>
                                </p:cTn>
                              </p:par>
                              <p:par>
                                <p:cTn id="10" presetID="27" presetClass="entr" presetSubtype="0" fill="hold" grpId="0" nodeType="withEffect">
                                  <p:stCondLst>
                                    <p:cond delay="0"/>
                                  </p:stCondLst>
                                  <p:iterate type="lt">
                                    <p:tmPct val="50000"/>
                                  </p:iterate>
                                  <p:childTnLst>
                                    <p:set>
                                      <p:cBhvr>
                                        <p:cTn id="11" dur="1" fill="hold">
                                          <p:stCondLst>
                                            <p:cond delay="0"/>
                                          </p:stCondLst>
                                        </p:cTn>
                                        <p:tgtEl>
                                          <p:spTgt spid="10"/>
                                        </p:tgtEl>
                                        <p:attrNameLst>
                                          <p:attrName>style.visibility</p:attrName>
                                        </p:attrNameLst>
                                      </p:cBhvr>
                                      <p:to>
                                        <p:strVal val="visible"/>
                                      </p:to>
                                    </p:set>
                                    <p:anim calcmode="discrete" valueType="clr">
                                      <p:cBhvr override="childStyle">
                                        <p:cTn id="12" dur="80"/>
                                        <p:tgtEl>
                                          <p:spTgt spid="10"/>
                                        </p:tgtEl>
                                        <p:attrNameLst>
                                          <p:attrName>style.color</p:attrName>
                                        </p:attrNameLst>
                                      </p:cBhvr>
                                      <p:tavLst>
                                        <p:tav tm="0">
                                          <p:val>
                                            <p:clrVal>
                                              <a:schemeClr val="bg2"/>
                                            </p:clrVal>
                                          </p:val>
                                        </p:tav>
                                        <p:tav tm="50000">
                                          <p:val>
                                            <p:clrVal>
                                              <a:schemeClr val="folHlink"/>
                                            </p:clrVal>
                                          </p:val>
                                        </p:tav>
                                      </p:tavLst>
                                    </p:anim>
                                    <p:anim calcmode="discrete" valueType="clr">
                                      <p:cBhvr>
                                        <p:cTn id="13" dur="80"/>
                                        <p:tgtEl>
                                          <p:spTgt spid="10"/>
                                        </p:tgtEl>
                                        <p:attrNameLst>
                                          <p:attrName>fillcolor</p:attrName>
                                        </p:attrNameLst>
                                      </p:cBhvr>
                                      <p:tavLst>
                                        <p:tav tm="0">
                                          <p:val>
                                            <p:clrVal>
                                              <a:schemeClr val="accent2"/>
                                            </p:clrVal>
                                          </p:val>
                                        </p:tav>
                                        <p:tav tm="50000">
                                          <p:val>
                                            <p:clrVal>
                                              <a:schemeClr val="hlink"/>
                                            </p:clrVal>
                                          </p:val>
                                        </p:tav>
                                      </p:tavLst>
                                    </p:anim>
                                    <p:set>
                                      <p:cBhvr>
                                        <p:cTn id="14" dur="80"/>
                                        <p:tgtEl>
                                          <p:spTgt spid="10"/>
                                        </p:tgtEl>
                                        <p:attrNameLst>
                                          <p:attrName>fill.type</p:attrName>
                                        </p:attrNameLst>
                                      </p:cBhvr>
                                      <p:to>
                                        <p:strVal val="solid"/>
                                      </p:to>
                                    </p:set>
                                  </p:childTnLst>
                                </p:cTn>
                              </p:par>
                            </p:childTnLst>
                          </p:cTn>
                        </p:par>
                        <p:par>
                          <p:cTn id="15" fill="hold">
                            <p:stCondLst>
                              <p:cond delay="2630"/>
                            </p:stCondLst>
                            <p:childTnLst>
                              <p:par>
                                <p:cTn id="16" presetID="10"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childTnLst>
                                </p:cTn>
                              </p:par>
                            </p:childTnLst>
                          </p:cTn>
                        </p:par>
                        <p:par>
                          <p:cTn id="19" fill="hold">
                            <p:stCondLst>
                              <p:cond delay="3630"/>
                            </p:stCondLst>
                            <p:childTnLst>
                              <p:par>
                                <p:cTn id="20" presetID="22" presetClass="entr" presetSubtype="8"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1750"/>
                                        <p:tgtEl>
                                          <p:spTgt spid="6"/>
                                        </p:tgtEl>
                                      </p:cBhvr>
                                    </p:animEffect>
                                  </p:childTnLst>
                                </p:cTn>
                              </p:par>
                            </p:childTnLst>
                          </p:cTn>
                        </p:par>
                        <p:par>
                          <p:cTn id="23" fill="hold">
                            <p:stCondLst>
                              <p:cond delay="5380"/>
                            </p:stCondLst>
                            <p:childTnLst>
                              <p:par>
                                <p:cTn id="24" presetID="41" presetClass="entr" presetSubtype="0" fill="hold" grpId="0" nodeType="afterEffect">
                                  <p:stCondLst>
                                    <p:cond delay="0"/>
                                  </p:stCondLst>
                                  <p:iterate type="lt">
                                    <p:tmPct val="10000"/>
                                  </p:iterate>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ppt_x</p:attrName>
                                        </p:attrNameLst>
                                      </p:cBhvr>
                                      <p:tavLst>
                                        <p:tav tm="0">
                                          <p:val>
                                            <p:strVal val="#ppt_x"/>
                                          </p:val>
                                        </p:tav>
                                        <p:tav tm="50000">
                                          <p:val>
                                            <p:strVal val="#ppt_x+.1"/>
                                          </p:val>
                                        </p:tav>
                                        <p:tav tm="100000">
                                          <p:val>
                                            <p:strVal val="#ppt_x"/>
                                          </p:val>
                                        </p:tav>
                                      </p:tavLst>
                                    </p:anim>
                                    <p:anim calcmode="lin" valueType="num">
                                      <p:cBhvr>
                                        <p:cTn id="27" dur="500" fill="hold"/>
                                        <p:tgtEl>
                                          <p:spTgt spid="11"/>
                                        </p:tgtEl>
                                        <p:attrNameLst>
                                          <p:attrName>ppt_y</p:attrName>
                                        </p:attrNameLst>
                                      </p:cBhvr>
                                      <p:tavLst>
                                        <p:tav tm="0">
                                          <p:val>
                                            <p:strVal val="#ppt_y"/>
                                          </p:val>
                                        </p:tav>
                                        <p:tav tm="100000">
                                          <p:val>
                                            <p:strVal val="#ppt_y"/>
                                          </p:val>
                                        </p:tav>
                                      </p:tavLst>
                                    </p:anim>
                                    <p:anim calcmode="lin" valueType="num">
                                      <p:cBhvr>
                                        <p:cTn id="28" dur="500" fill="hold"/>
                                        <p:tgtEl>
                                          <p:spTgt spid="11"/>
                                        </p:tgtEl>
                                        <p:attrNameLst>
                                          <p:attrName>ppt_h</p:attrName>
                                        </p:attrNameLst>
                                      </p:cBhvr>
                                      <p:tavLst>
                                        <p:tav tm="0">
                                          <p:val>
                                            <p:strVal val="#ppt_h/10"/>
                                          </p:val>
                                        </p:tav>
                                        <p:tav tm="50000">
                                          <p:val>
                                            <p:strVal val="#ppt_h+.01"/>
                                          </p:val>
                                        </p:tav>
                                        <p:tav tm="100000">
                                          <p:val>
                                            <p:strVal val="#ppt_h"/>
                                          </p:val>
                                        </p:tav>
                                      </p:tavLst>
                                    </p:anim>
                                    <p:anim calcmode="lin" valueType="num">
                                      <p:cBhvr>
                                        <p:cTn id="29" dur="500" fill="hold"/>
                                        <p:tgtEl>
                                          <p:spTgt spid="11"/>
                                        </p:tgtEl>
                                        <p:attrNameLst>
                                          <p:attrName>ppt_w</p:attrName>
                                        </p:attrNameLst>
                                      </p:cBhvr>
                                      <p:tavLst>
                                        <p:tav tm="0">
                                          <p:val>
                                            <p:strVal val="#ppt_w/10"/>
                                          </p:val>
                                        </p:tav>
                                        <p:tav tm="50000">
                                          <p:val>
                                            <p:strVal val="#ppt_w+.01"/>
                                          </p:val>
                                        </p:tav>
                                        <p:tav tm="100000">
                                          <p:val>
                                            <p:strVal val="#ppt_w"/>
                                          </p:val>
                                        </p:tav>
                                      </p:tavLst>
                                    </p:anim>
                                    <p:animEffect transition="in" filter="fade">
                                      <p:cBhvr>
                                        <p:cTn id="30" dur="500" tmFilter="0,0; .5, 1; 1, 1"/>
                                        <p:tgtEl>
                                          <p:spTgt spid="11"/>
                                        </p:tgtEl>
                                      </p:cBhvr>
                                    </p:animEffect>
                                  </p:childTnLst>
                                </p:cTn>
                              </p:par>
                            </p:childTnLst>
                          </p:cTn>
                        </p:par>
                        <p:par>
                          <p:cTn id="31" fill="hold">
                            <p:stCondLst>
                              <p:cond delay="6430"/>
                            </p:stCondLst>
                            <p:childTnLst>
                              <p:par>
                                <p:cTn id="32" presetID="10" presetClass="entr" presetSubtype="0" fill="hold" grpId="0" nodeType="after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rev="1"/>
      <p:bldP spid="10" grpId="0" rev="1"/>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Externalities </a:t>
            </a:r>
            <a:r>
              <a:rPr lang="en-US" dirty="0" smtClean="0">
                <a:solidFill>
                  <a:srgbClr val="FF0000"/>
                </a:solidFill>
              </a:rPr>
              <a:t>in Production and Consumption</a:t>
            </a:r>
            <a:endParaRPr lang="en-US" dirty="0">
              <a:solidFill>
                <a:srgbClr val="FF0000"/>
              </a:solidFill>
            </a:endParaRPr>
          </a:p>
        </p:txBody>
      </p:sp>
      <p:sp>
        <p:nvSpPr>
          <p:cNvPr id="4" name="Text Placeholder 2"/>
          <p:cNvSpPr>
            <a:spLocks noGrp="1"/>
          </p:cNvSpPr>
          <p:nvPr>
            <p:ph type="body" sz="quarter" idx="11"/>
          </p:nvPr>
        </p:nvSpPr>
        <p:spPr>
          <a:xfrm>
            <a:off x="152400" y="838200"/>
            <a:ext cx="8839200" cy="5638800"/>
          </a:xfrm>
        </p:spPr>
        <p:txBody>
          <a:bodyPr/>
          <a:lstStyle/>
          <a:p>
            <a:pPr>
              <a:spcBef>
                <a:spcPct val="20000"/>
              </a:spcBef>
              <a:defRPr/>
            </a:pPr>
            <a:r>
              <a:rPr lang="en-US" dirty="0"/>
              <a:t>Pollution is an example of a negative externality in production.</a:t>
            </a:r>
          </a:p>
          <a:p>
            <a:pPr>
              <a:spcBef>
                <a:spcPct val="20000"/>
              </a:spcBef>
              <a:defRPr/>
            </a:pPr>
            <a:endParaRPr lang="en-US" dirty="0"/>
          </a:p>
          <a:p>
            <a:pPr>
              <a:spcBef>
                <a:spcPct val="20000"/>
              </a:spcBef>
              <a:defRPr/>
            </a:pPr>
            <a:r>
              <a:rPr lang="en-US" dirty="0"/>
              <a:t>Negative externalities might result from consumption.</a:t>
            </a:r>
          </a:p>
          <a:p>
            <a:pPr>
              <a:spcBef>
                <a:spcPct val="20000"/>
              </a:spcBef>
              <a:defRPr/>
            </a:pPr>
            <a:r>
              <a:rPr lang="en-US" i="1" dirty="0"/>
              <a:t>Example: cigarette smoke</a:t>
            </a:r>
          </a:p>
          <a:p>
            <a:pPr>
              <a:spcBef>
                <a:spcPct val="20000"/>
              </a:spcBef>
              <a:defRPr/>
            </a:pPr>
            <a:endParaRPr lang="en-US" i="1" dirty="0"/>
          </a:p>
          <a:p>
            <a:pPr>
              <a:spcBef>
                <a:spcPct val="20000"/>
              </a:spcBef>
              <a:defRPr/>
            </a:pPr>
            <a:r>
              <a:rPr lang="en-US" dirty="0"/>
              <a:t>Externalities might also be positive.</a:t>
            </a:r>
          </a:p>
          <a:p>
            <a:pPr>
              <a:spcBef>
                <a:spcPct val="20000"/>
              </a:spcBef>
              <a:defRPr/>
            </a:pPr>
            <a:r>
              <a:rPr lang="en-US" i="1" dirty="0"/>
              <a:t>Example: college education</a:t>
            </a:r>
            <a:endParaRPr lang="en-US" dirty="0"/>
          </a:p>
          <a:p>
            <a:pPr>
              <a:spcBef>
                <a:spcPct val="20000"/>
              </a:spcBef>
              <a:defRPr/>
            </a:pPr>
            <a:endParaRPr lang="en-US" i="1" dirty="0"/>
          </a:p>
          <a:p>
            <a:pPr>
              <a:spcBef>
                <a:spcPct val="20000"/>
              </a:spcBef>
              <a:defRPr/>
            </a:pPr>
            <a:r>
              <a:rPr lang="en-US" dirty="0"/>
              <a:t>If there are positive externalities, do you expect that too much or too little of the good will be produced at the market equilibrium?</a:t>
            </a:r>
          </a:p>
          <a:p>
            <a:pPr marL="342900" indent="-342900">
              <a:spcBef>
                <a:spcPct val="20000"/>
              </a:spcBef>
              <a:buFont typeface="Arial" pitchFamily="34" charset="0"/>
              <a:buChar char="•"/>
              <a:defRPr/>
            </a:pPr>
            <a:endParaRPr lang="en-US" dirty="0"/>
          </a:p>
          <a:p>
            <a:pPr>
              <a:spcBef>
                <a:spcPct val="20000"/>
              </a:spcBef>
              <a:defRPr/>
            </a:pPr>
            <a:endParaRPr lang="en-US" dirty="0"/>
          </a:p>
          <a:p>
            <a:pPr lvl="1">
              <a:defRPr/>
            </a:pPr>
            <a:endParaRPr lang="en-US" sz="2200" dirty="0"/>
          </a:p>
          <a:p>
            <a:endParaRPr lang="en-US" dirty="0"/>
          </a:p>
        </p:txBody>
      </p:sp>
    </p:spTree>
    <p:extLst>
      <p:ext uri="{BB962C8B-B14F-4D97-AF65-F5344CB8AC3E}">
        <p14:creationId xmlns:p14="http://schemas.microsoft.com/office/powerpoint/2010/main" val="3944983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wipe(left)">
                                      <p:cBhvr>
                                        <p:cTn id="11" dur="500"/>
                                        <p:tgtEl>
                                          <p:spTgt spid="4">
                                            <p:txEl>
                                              <p:pRg st="2" end="2"/>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wipe(left)">
                                      <p:cBhvr>
                                        <p:cTn id="15" dur="500"/>
                                        <p:tgtEl>
                                          <p:spTgt spid="4">
                                            <p:txEl>
                                              <p:pRg st="3" end="3"/>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Effect transition="in" filter="wipe(left)">
                                      <p:cBhvr>
                                        <p:cTn id="19" dur="500"/>
                                        <p:tgtEl>
                                          <p:spTgt spid="4">
                                            <p:txEl>
                                              <p:pRg st="5" end="5"/>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animEffect transition="in" filter="wipe(left)">
                                      <p:cBhvr>
                                        <p:cTn id="23" dur="500"/>
                                        <p:tgtEl>
                                          <p:spTgt spid="4">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4">
                                            <p:txEl>
                                              <p:pRg st="8" end="8"/>
                                            </p:txEl>
                                          </p:spTgt>
                                        </p:tgtEl>
                                        <p:attrNameLst>
                                          <p:attrName>style.visibility</p:attrName>
                                        </p:attrNameLst>
                                      </p:cBhvr>
                                      <p:to>
                                        <p:strVal val="visible"/>
                                      </p:to>
                                    </p:set>
                                    <p:animEffect transition="in" filter="wipe(left)">
                                      <p:cBhvr>
                                        <p:cTn id="28"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Externalities in the college education market</a:t>
            </a:r>
            <a:endParaRPr lang="en-US" dirty="0"/>
          </a:p>
        </p:txBody>
      </p:sp>
      <p:sp>
        <p:nvSpPr>
          <p:cNvPr id="6" name="Text Placeholder 2"/>
          <p:cNvSpPr>
            <a:spLocks noGrp="1"/>
          </p:cNvSpPr>
          <p:nvPr>
            <p:ph type="body" sz="quarter" idx="11"/>
          </p:nvPr>
        </p:nvSpPr>
        <p:spPr>
          <a:xfrm>
            <a:off x="304800" y="838200"/>
            <a:ext cx="4191000" cy="4268450"/>
          </a:xfrm>
        </p:spPr>
        <p:txBody>
          <a:bodyPr/>
          <a:lstStyle/>
          <a:p>
            <a:pPr eaLnBrk="1" hangingPunct="1"/>
            <a:r>
              <a:rPr lang="en-US" altLang="en-US" dirty="0"/>
              <a:t>College educations have positive </a:t>
            </a:r>
            <a:r>
              <a:rPr lang="en-US" altLang="en-US" dirty="0" smtClean="0"/>
              <a:t>externalities </a:t>
            </a:r>
            <a:r>
              <a:rPr lang="en-US" altLang="en-US" dirty="0" smtClean="0">
                <a:solidFill>
                  <a:srgbClr val="FF0000"/>
                </a:solidFill>
              </a:rPr>
              <a:t>(lower</a:t>
            </a:r>
          </a:p>
          <a:p>
            <a:pPr eaLnBrk="1" hangingPunct="1"/>
            <a:r>
              <a:rPr lang="en-US" altLang="en-US" dirty="0" smtClean="0">
                <a:solidFill>
                  <a:srgbClr val="FF0000"/>
                </a:solidFill>
              </a:rPr>
              <a:t>crime; smarter voting</a:t>
            </a:r>
            <a:r>
              <a:rPr lang="en-US" altLang="en-US" dirty="0" smtClean="0"/>
              <a:t>).</a:t>
            </a:r>
            <a:endParaRPr lang="en-US" altLang="en-US" dirty="0"/>
          </a:p>
          <a:p>
            <a:pPr eaLnBrk="1" hangingPunct="1"/>
            <a:r>
              <a:rPr lang="en-US" altLang="en-US" dirty="0"/>
              <a:t>The marginal social benefit from a college education is greater than the marginal </a:t>
            </a:r>
            <a:r>
              <a:rPr lang="en-US" altLang="en-US" dirty="0" smtClean="0"/>
              <a:t>private</a:t>
            </a:r>
          </a:p>
          <a:p>
            <a:pPr eaLnBrk="1" hangingPunct="1"/>
            <a:r>
              <a:rPr lang="en-US" altLang="en-US" dirty="0" smtClean="0"/>
              <a:t>benefit </a:t>
            </a:r>
            <a:r>
              <a:rPr lang="en-US" altLang="en-US" dirty="0"/>
              <a:t>to college students. </a:t>
            </a:r>
          </a:p>
          <a:p>
            <a:pPr eaLnBrk="1" hangingPunct="1"/>
            <a:r>
              <a:rPr lang="en-US" altLang="en-US" dirty="0"/>
              <a:t>Because only the marginal private benefit is represented in the market demand curve </a:t>
            </a:r>
            <a:r>
              <a:rPr lang="en-US" altLang="en-US" i="1" dirty="0"/>
              <a:t>D</a:t>
            </a:r>
            <a:r>
              <a:rPr lang="en-US" altLang="en-US" baseline="-25000" dirty="0"/>
              <a:t>1</a:t>
            </a:r>
            <a:r>
              <a:rPr lang="en-US" altLang="en-US" dirty="0"/>
              <a:t>, the quantity of college </a:t>
            </a:r>
            <a:r>
              <a:rPr lang="en-US" altLang="en-US" dirty="0" smtClean="0"/>
              <a:t>educations </a:t>
            </a:r>
            <a:r>
              <a:rPr lang="en-US" altLang="en-US" dirty="0"/>
              <a:t>produced, </a:t>
            </a:r>
            <a:r>
              <a:rPr lang="en-US" altLang="en-US" i="1" dirty="0" err="1"/>
              <a:t>Q</a:t>
            </a:r>
            <a:r>
              <a:rPr lang="en-US" altLang="en-US" baseline="-25000" dirty="0" err="1"/>
              <a:t>Market</a:t>
            </a:r>
            <a:r>
              <a:rPr lang="en-US" altLang="en-US" dirty="0"/>
              <a:t>, is too low</a:t>
            </a:r>
            <a:r>
              <a:rPr lang="en-US" altLang="en-US" dirty="0" smtClean="0"/>
              <a:t>.</a:t>
            </a:r>
            <a:endParaRPr lang="en-US" dirty="0"/>
          </a:p>
        </p:txBody>
      </p:sp>
      <p:sp>
        <p:nvSpPr>
          <p:cNvPr id="7" name="Text Placeholder 3"/>
          <p:cNvSpPr>
            <a:spLocks noGrp="1"/>
          </p:cNvSpPr>
          <p:nvPr>
            <p:ph type="body" sz="quarter" idx="12"/>
          </p:nvPr>
        </p:nvSpPr>
        <p:spPr>
          <a:xfrm>
            <a:off x="6624637" y="4876800"/>
            <a:ext cx="2290763" cy="449263"/>
          </a:xfrm>
        </p:spPr>
        <p:txBody>
          <a:bodyPr/>
          <a:lstStyle/>
          <a:p>
            <a:r>
              <a:rPr lang="en-US" dirty="0" smtClean="0"/>
              <a:t>The effect of a positive externality on economic efficiency</a:t>
            </a:r>
            <a:endParaRPr lang="en-US" dirty="0"/>
          </a:p>
        </p:txBody>
      </p:sp>
      <p:sp>
        <p:nvSpPr>
          <p:cNvPr id="8" name="Text Placeholder 4"/>
          <p:cNvSpPr>
            <a:spLocks noGrp="1"/>
          </p:cNvSpPr>
          <p:nvPr>
            <p:ph type="body" sz="quarter" idx="13"/>
          </p:nvPr>
        </p:nvSpPr>
        <p:spPr>
          <a:xfrm>
            <a:off x="4648200" y="4811210"/>
            <a:ext cx="1352550" cy="316947"/>
          </a:xfrm>
        </p:spPr>
        <p:txBody>
          <a:bodyPr/>
          <a:lstStyle/>
          <a:p>
            <a:r>
              <a:rPr lang="en-US" dirty="0" smtClean="0"/>
              <a:t>Figure 5.2</a:t>
            </a:r>
            <a:endParaRPr lang="en-US" dirty="0"/>
          </a:p>
        </p:txBody>
      </p:sp>
      <p:pic>
        <p:nvPicPr>
          <p:cNvPr id="9" name="Picture 29" descr="Fig05-2_PPT_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1114425"/>
            <a:ext cx="5219700" cy="36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9" descr="Fig05-2_PPT_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1114425"/>
            <a:ext cx="5219700" cy="36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0" descr="Fig05-2_PPT_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86200" y="1114425"/>
            <a:ext cx="5219700" cy="36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1" descr="Fig05-2_PPT_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6200" y="1114425"/>
            <a:ext cx="5219700" cy="36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2" descr="Fig05-2_PPT_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86200" y="1114425"/>
            <a:ext cx="5219700" cy="36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3" descr="Fig05-2_PPT_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86200" y="1114425"/>
            <a:ext cx="5219700" cy="36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5" descr="Fig05-2_PPT_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86200" y="1114425"/>
            <a:ext cx="5219700" cy="36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6" descr="Fig05-2_PPT_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86200" y="1114425"/>
            <a:ext cx="5219700" cy="36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7" descr="Fig05-2_PPT_8"/>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86200" y="1114425"/>
            <a:ext cx="5219700" cy="36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8" descr="Fig05-2_PPT_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886200" y="1114425"/>
            <a:ext cx="5219700" cy="3686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Rectangle 18"/>
          <p:cNvSpPr/>
          <p:nvPr/>
        </p:nvSpPr>
        <p:spPr>
          <a:xfrm>
            <a:off x="298048" y="5562600"/>
            <a:ext cx="6934200" cy="1107996"/>
          </a:xfrm>
          <a:prstGeom prst="rect">
            <a:avLst/>
          </a:prstGeom>
        </p:spPr>
        <p:txBody>
          <a:bodyPr wrap="square">
            <a:spAutoFit/>
          </a:bodyPr>
          <a:lstStyle/>
          <a:p>
            <a:pPr eaLnBrk="1" hangingPunct="1"/>
            <a:r>
              <a:rPr lang="en-US" altLang="en-US" sz="2200" i="1" dirty="0"/>
              <a:t>When there is a positive externality </a:t>
            </a:r>
            <a:r>
              <a:rPr lang="en-US" altLang="en-US" sz="2200" i="1" dirty="0" smtClean="0"/>
              <a:t>in</a:t>
            </a:r>
          </a:p>
          <a:p>
            <a:pPr eaLnBrk="1" hangingPunct="1"/>
            <a:r>
              <a:rPr lang="en-US" altLang="en-US" sz="2200" i="1" dirty="0" smtClean="0"/>
              <a:t> </a:t>
            </a:r>
            <a:r>
              <a:rPr lang="en-US" altLang="en-US" sz="2200" i="1" dirty="0"/>
              <a:t>consuming a good or service, too little of the good or service will be produced at market equilibrium.</a:t>
            </a:r>
          </a:p>
        </p:txBody>
      </p:sp>
    </p:spTree>
    <p:extLst>
      <p:ext uri="{BB962C8B-B14F-4D97-AF65-F5344CB8AC3E}">
        <p14:creationId xmlns:p14="http://schemas.microsoft.com/office/powerpoint/2010/main" val="1096674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1000"/>
                                        <p:tgtEl>
                                          <p:spTgt spid="11"/>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1000"/>
                                        <p:tgtEl>
                                          <p:spTgt spid="12"/>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wipe(left)">
                                      <p:cBhvr>
                                        <p:cTn id="19" dur="500"/>
                                        <p:tgtEl>
                                          <p:spTgt spid="6">
                                            <p:txEl>
                                              <p:pRg st="0" end="0"/>
                                            </p:txEl>
                                          </p:spTgt>
                                        </p:tgtEl>
                                      </p:cBhvr>
                                    </p:animEffect>
                                  </p:childTnLst>
                                </p:cTn>
                              </p:par>
                            </p:childTnLst>
                          </p:cTn>
                        </p:par>
                        <p:par>
                          <p:cTn id="20" fill="hold">
                            <p:stCondLst>
                              <p:cond delay="3000"/>
                            </p:stCondLst>
                            <p:childTnLst>
                              <p:par>
                                <p:cTn id="21" presetID="22" presetClass="entr" presetSubtype="8" fill="hold" nodeType="after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Effect transition="in" filter="wipe(left)">
                                      <p:cBhvr>
                                        <p:cTn id="23" dur="500"/>
                                        <p:tgtEl>
                                          <p:spTgt spid="6">
                                            <p:txEl>
                                              <p:pRg st="1" end="1"/>
                                            </p:txEl>
                                          </p:spTgt>
                                        </p:tgtEl>
                                      </p:cBhvr>
                                    </p:animEffect>
                                  </p:childTnLst>
                                </p:cTn>
                              </p:par>
                            </p:childTnLst>
                          </p:cTn>
                        </p:par>
                        <p:par>
                          <p:cTn id="24" fill="hold">
                            <p:stCondLst>
                              <p:cond delay="3500"/>
                            </p:stCondLst>
                            <p:childTnLst>
                              <p:par>
                                <p:cTn id="25" presetID="22" presetClass="entr" presetSubtype="8" fill="hold"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1000"/>
                                        <p:tgtEl>
                                          <p:spTgt spid="15"/>
                                        </p:tgtEl>
                                      </p:cBhvr>
                                    </p:animEffect>
                                  </p:childTnLst>
                                </p:cTn>
                              </p:par>
                            </p:childTnLst>
                          </p:cTn>
                        </p:par>
                        <p:par>
                          <p:cTn id="28" fill="hold">
                            <p:stCondLst>
                              <p:cond delay="45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1000"/>
                                        <p:tgtEl>
                                          <p:spTgt spid="16"/>
                                        </p:tgtEl>
                                      </p:cBhvr>
                                    </p:animEffect>
                                  </p:childTnLst>
                                </p:cTn>
                              </p:par>
                              <p:par>
                                <p:cTn id="32" presetID="22" presetClass="entr" presetSubtype="8" fill="hold" nodeType="withEffect">
                                  <p:stCondLst>
                                    <p:cond delay="0"/>
                                  </p:stCondLst>
                                  <p:childTnLst>
                                    <p:set>
                                      <p:cBhvr>
                                        <p:cTn id="33" dur="1" fill="hold">
                                          <p:stCondLst>
                                            <p:cond delay="0"/>
                                          </p:stCondLst>
                                        </p:cTn>
                                        <p:tgtEl>
                                          <p:spTgt spid="6">
                                            <p:txEl>
                                              <p:pRg st="2" end="2"/>
                                            </p:txEl>
                                          </p:spTgt>
                                        </p:tgtEl>
                                        <p:attrNameLst>
                                          <p:attrName>style.visibility</p:attrName>
                                        </p:attrNameLst>
                                      </p:cBhvr>
                                      <p:to>
                                        <p:strVal val="visible"/>
                                      </p:to>
                                    </p:set>
                                    <p:animEffect transition="in" filter="wipe(left)">
                                      <p:cBhvr>
                                        <p:cTn id="34" dur="500"/>
                                        <p:tgtEl>
                                          <p:spTgt spid="6">
                                            <p:txEl>
                                              <p:pRg st="2" end="2"/>
                                            </p:txEl>
                                          </p:spTgt>
                                        </p:tgtEl>
                                      </p:cBhvr>
                                    </p:animEffect>
                                  </p:childTnLst>
                                </p:cTn>
                              </p:par>
                              <p:par>
                                <p:cTn id="35" presetID="22" presetClass="entr" presetSubtype="8" fill="hold" nodeType="with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animEffect transition="in" filter="wipe(left)">
                                      <p:cBhvr>
                                        <p:cTn id="37" dur="500"/>
                                        <p:tgtEl>
                                          <p:spTgt spid="6">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wipe(left)">
                                      <p:cBhvr>
                                        <p:cTn id="42" dur="1000"/>
                                        <p:tgtEl>
                                          <p:spTgt spid="13"/>
                                        </p:tgtEl>
                                      </p:cBhvr>
                                    </p:animEffect>
                                  </p:childTnLst>
                                </p:cTn>
                              </p:par>
                            </p:childTnLst>
                          </p:cTn>
                        </p:par>
                        <p:par>
                          <p:cTn id="43" fill="hold">
                            <p:stCondLst>
                              <p:cond delay="1000"/>
                            </p:stCondLst>
                            <p:childTnLst>
                              <p:par>
                                <p:cTn id="44" presetID="22" presetClass="entr" presetSubtype="1"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1000"/>
                                        <p:tgtEl>
                                          <p:spTgt spid="14"/>
                                        </p:tgtEl>
                                      </p:cBhvr>
                                    </p:animEffect>
                                  </p:childTnLst>
                                </p:cTn>
                              </p:par>
                            </p:childTnLst>
                          </p:cTn>
                        </p:par>
                        <p:par>
                          <p:cTn id="47" fill="hold">
                            <p:stCondLst>
                              <p:cond delay="2000"/>
                            </p:stCondLst>
                            <p:childTnLst>
                              <p:par>
                                <p:cTn id="48" presetID="22" presetClass="entr" presetSubtype="8" fill="hold" nodeType="after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wipe(left)">
                                      <p:cBhvr>
                                        <p:cTn id="50" dur="1000"/>
                                        <p:tgtEl>
                                          <p:spTgt spid="17"/>
                                        </p:tgtEl>
                                      </p:cBhvr>
                                    </p:animEffect>
                                  </p:childTnLst>
                                </p:cTn>
                              </p:par>
                            </p:childTnLst>
                          </p:cTn>
                        </p:par>
                        <p:par>
                          <p:cTn id="51" fill="hold">
                            <p:stCondLst>
                              <p:cond delay="3000"/>
                            </p:stCondLst>
                            <p:childTnLst>
                              <p:par>
                                <p:cTn id="52" presetID="22" presetClass="entr" presetSubtype="8" fill="hold" nodeType="after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left)">
                                      <p:cBhvr>
                                        <p:cTn id="54" dur="1000"/>
                                        <p:tgtEl>
                                          <p:spTgt spid="18"/>
                                        </p:tgtEl>
                                      </p:cBhvr>
                                    </p:animEffect>
                                  </p:childTnLst>
                                </p:cTn>
                              </p:par>
                              <p:par>
                                <p:cTn id="55" presetID="22" presetClass="entr" presetSubtype="8" fill="hold" nodeType="withEffect">
                                  <p:stCondLst>
                                    <p:cond delay="0"/>
                                  </p:stCondLst>
                                  <p:childTnLst>
                                    <p:set>
                                      <p:cBhvr>
                                        <p:cTn id="56" dur="1" fill="hold">
                                          <p:stCondLst>
                                            <p:cond delay="0"/>
                                          </p:stCondLst>
                                        </p:cTn>
                                        <p:tgtEl>
                                          <p:spTgt spid="6">
                                            <p:txEl>
                                              <p:pRg st="4" end="4"/>
                                            </p:txEl>
                                          </p:spTgt>
                                        </p:tgtEl>
                                        <p:attrNameLst>
                                          <p:attrName>style.visibility</p:attrName>
                                        </p:attrNameLst>
                                      </p:cBhvr>
                                      <p:to>
                                        <p:strVal val="visible"/>
                                      </p:to>
                                    </p:set>
                                    <p:animEffect transition="in" filter="wipe(left)">
                                      <p:cBhvr>
                                        <p:cTn id="57" dur="500"/>
                                        <p:tgtEl>
                                          <p:spTgt spid="6">
                                            <p:txEl>
                                              <p:pRg st="4" end="4"/>
                                            </p:txEl>
                                          </p:spTgt>
                                        </p:tgtEl>
                                      </p:cBhvr>
                                    </p:animEffect>
                                  </p:childTnLst>
                                </p:cTn>
                              </p:par>
                            </p:childTnLst>
                          </p:cTn>
                        </p:par>
                        <p:par>
                          <p:cTn id="58" fill="hold">
                            <p:stCondLst>
                              <p:cond delay="4000"/>
                            </p:stCondLst>
                            <p:childTnLst>
                              <p:par>
                                <p:cTn id="59" presetID="22" presetClass="entr" presetSubtype="1" fill="hold"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up)">
                                      <p:cBhvr>
                                        <p:cTn id="61" dur="1000"/>
                                        <p:tgtEl>
                                          <p:spTgt spid="9"/>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19">
                                            <p:txEl>
                                              <p:pRg st="0" end="0"/>
                                            </p:txEl>
                                          </p:spTgt>
                                        </p:tgtEl>
                                        <p:attrNameLst>
                                          <p:attrName>style.visibility</p:attrName>
                                        </p:attrNameLst>
                                      </p:cBhvr>
                                      <p:to>
                                        <p:strVal val="visible"/>
                                      </p:to>
                                    </p:set>
                                    <p:animEffect transition="in" filter="wipe(left)">
                                      <p:cBhvr>
                                        <p:cTn id="66" dur="500"/>
                                        <p:tgtEl>
                                          <p:spTgt spid="19">
                                            <p:txEl>
                                              <p:pRg st="0" end="0"/>
                                            </p:txEl>
                                          </p:spTgt>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8" fill="hold" nodeType="clickEffect">
                                  <p:stCondLst>
                                    <p:cond delay="0"/>
                                  </p:stCondLst>
                                  <p:childTnLst>
                                    <p:set>
                                      <p:cBhvr>
                                        <p:cTn id="70" dur="1" fill="hold">
                                          <p:stCondLst>
                                            <p:cond delay="0"/>
                                          </p:stCondLst>
                                        </p:cTn>
                                        <p:tgtEl>
                                          <p:spTgt spid="19">
                                            <p:txEl>
                                              <p:pRg st="1" end="1"/>
                                            </p:txEl>
                                          </p:spTgt>
                                        </p:tgtEl>
                                        <p:attrNameLst>
                                          <p:attrName>style.visibility</p:attrName>
                                        </p:attrNameLst>
                                      </p:cBhvr>
                                      <p:to>
                                        <p:strVal val="visible"/>
                                      </p:to>
                                    </p:set>
                                    <p:animEffect transition="in" filter="wipe(left)">
                                      <p:cBhvr>
                                        <p:cTn id="71" dur="5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Externalities and market failure</a:t>
            </a:r>
            <a:endParaRPr lang="en-US" dirty="0"/>
          </a:p>
        </p:txBody>
      </p:sp>
      <p:sp>
        <p:nvSpPr>
          <p:cNvPr id="4" name="Text Placeholder 2"/>
          <p:cNvSpPr>
            <a:spLocks noGrp="1"/>
          </p:cNvSpPr>
          <p:nvPr>
            <p:ph type="body" sz="quarter" idx="11"/>
          </p:nvPr>
        </p:nvSpPr>
        <p:spPr>
          <a:xfrm>
            <a:off x="152400" y="838200"/>
            <a:ext cx="8839200" cy="5638800"/>
          </a:xfrm>
        </p:spPr>
        <p:txBody>
          <a:bodyPr/>
          <a:lstStyle/>
          <a:p>
            <a:pPr eaLnBrk="1" hangingPunct="1">
              <a:spcBef>
                <a:spcPct val="20000"/>
              </a:spcBef>
            </a:pPr>
            <a:r>
              <a:rPr lang="en-US" altLang="en-US" dirty="0"/>
              <a:t>If there are negative </a:t>
            </a:r>
            <a:r>
              <a:rPr lang="en-US" altLang="en-US" i="1" dirty="0"/>
              <a:t>or</a:t>
            </a:r>
            <a:r>
              <a:rPr lang="en-US" altLang="en-US" dirty="0"/>
              <a:t> positive externalities, the market equilibrium will not result in the efficient quantity being produced.</a:t>
            </a:r>
          </a:p>
          <a:p>
            <a:pPr eaLnBrk="1" hangingPunct="1">
              <a:spcBef>
                <a:spcPct val="20000"/>
              </a:spcBef>
            </a:pPr>
            <a:endParaRPr lang="en-US" altLang="en-US" dirty="0"/>
          </a:p>
          <a:p>
            <a:pPr eaLnBrk="1" hangingPunct="1">
              <a:spcBef>
                <a:spcPct val="20000"/>
              </a:spcBef>
            </a:pPr>
            <a:r>
              <a:rPr lang="en-US" altLang="en-US" dirty="0"/>
              <a:t>There will be deadweight loss.</a:t>
            </a:r>
          </a:p>
          <a:p>
            <a:pPr eaLnBrk="1" hangingPunct="1">
              <a:spcBef>
                <a:spcPct val="20000"/>
              </a:spcBef>
            </a:pPr>
            <a:endParaRPr lang="en-US" altLang="en-US" dirty="0"/>
          </a:p>
          <a:p>
            <a:pPr eaLnBrk="1" hangingPunct="1">
              <a:spcBef>
                <a:spcPct val="20000"/>
              </a:spcBef>
            </a:pPr>
            <a:r>
              <a:rPr lang="en-US" altLang="en-US" dirty="0"/>
              <a:t>This is an example of </a:t>
            </a:r>
            <a:r>
              <a:rPr lang="en-US" altLang="en-US" b="1" i="1" dirty="0"/>
              <a:t>market failure</a:t>
            </a:r>
            <a:r>
              <a:rPr lang="en-US" altLang="en-US" dirty="0"/>
              <a:t>: a situation in which the market fails to produce the efficient level of output.</a:t>
            </a:r>
          </a:p>
          <a:p>
            <a:pPr eaLnBrk="1" hangingPunct="1">
              <a:spcBef>
                <a:spcPct val="20000"/>
              </a:spcBef>
            </a:pPr>
            <a:endParaRPr lang="en-US" altLang="en-US" dirty="0"/>
          </a:p>
          <a:p>
            <a:pPr eaLnBrk="1" hangingPunct="1">
              <a:spcBef>
                <a:spcPct val="20000"/>
              </a:spcBef>
            </a:pPr>
            <a:r>
              <a:rPr lang="en-US" altLang="en-US" dirty="0"/>
              <a:t>The larger the externality, the greater is likely to be the size of the deadweight loss—the extent of the market failure.</a:t>
            </a:r>
          </a:p>
          <a:p>
            <a:endParaRPr lang="en-US" dirty="0"/>
          </a:p>
        </p:txBody>
      </p:sp>
    </p:spTree>
    <p:extLst>
      <p:ext uri="{BB962C8B-B14F-4D97-AF65-F5344CB8AC3E}">
        <p14:creationId xmlns:p14="http://schemas.microsoft.com/office/powerpoint/2010/main" val="1356797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wipe(left)">
                                      <p:cBhvr>
                                        <p:cTn id="11" dur="500"/>
                                        <p:tgtEl>
                                          <p:spTgt spid="4">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wipe(left)">
                                      <p:cBhvr>
                                        <p:cTn id="16" dur="500"/>
                                        <p:tgtEl>
                                          <p:spTgt spid="4">
                                            <p:txEl>
                                              <p:pRg st="4" end="4"/>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4">
                                            <p:txEl>
                                              <p:pRg st="6" end="6"/>
                                            </p:txEl>
                                          </p:spTgt>
                                        </p:tgtEl>
                                        <p:attrNameLst>
                                          <p:attrName>style.visibility</p:attrName>
                                        </p:attrNameLst>
                                      </p:cBhvr>
                                      <p:to>
                                        <p:strVal val="visible"/>
                                      </p:to>
                                    </p:set>
                                    <p:animEffect transition="in" filter="wipe(left)">
                                      <p:cBhvr>
                                        <p:cTn id="20"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Private Solutions to Externalities: The </a:t>
            </a:r>
            <a:r>
              <a:rPr lang="en-US" dirty="0" err="1" smtClean="0"/>
              <a:t>Coase</a:t>
            </a:r>
            <a:r>
              <a:rPr lang="en-US" dirty="0" smtClean="0"/>
              <a:t> Theorem</a:t>
            </a:r>
            <a:endParaRPr lang="en-US" dirty="0"/>
          </a:p>
        </p:txBody>
      </p:sp>
      <p:sp>
        <p:nvSpPr>
          <p:cNvPr id="3" name="Content Placeholder 2"/>
          <p:cNvSpPr>
            <a:spLocks noGrp="1"/>
          </p:cNvSpPr>
          <p:nvPr>
            <p:ph sz="quarter" idx="10"/>
          </p:nvPr>
        </p:nvSpPr>
        <p:spPr/>
        <p:txBody>
          <a:bodyPr/>
          <a:lstStyle/>
          <a:p>
            <a:r>
              <a:rPr lang="en-US" dirty="0" smtClean="0"/>
              <a:t>5.2</a:t>
            </a:r>
            <a:endParaRPr lang="en-US" dirty="0"/>
          </a:p>
        </p:txBody>
      </p:sp>
      <p:sp>
        <p:nvSpPr>
          <p:cNvPr id="4" name="Text Placeholder 3"/>
          <p:cNvSpPr>
            <a:spLocks noGrp="1"/>
          </p:cNvSpPr>
          <p:nvPr>
            <p:ph type="body" sz="quarter" idx="11"/>
          </p:nvPr>
        </p:nvSpPr>
        <p:spPr/>
        <p:txBody>
          <a:bodyPr/>
          <a:lstStyle/>
          <a:p>
            <a:r>
              <a:rPr lang="en-US" altLang="en-US" dirty="0">
                <a:cs typeface="Arial" charset="0"/>
              </a:rPr>
              <a:t>Discuss the </a:t>
            </a:r>
            <a:r>
              <a:rPr lang="en-US" altLang="en-US" dirty="0" err="1">
                <a:cs typeface="Arial" charset="0"/>
              </a:rPr>
              <a:t>Coase</a:t>
            </a:r>
            <a:r>
              <a:rPr lang="en-US" altLang="en-US" dirty="0">
                <a:cs typeface="Arial" charset="0"/>
              </a:rPr>
              <a:t> theorem and explain how private bargaining can lead to economic efficiency in a market with an externality</a:t>
            </a:r>
            <a:r>
              <a:rPr lang="en-US" altLang="en-US" dirty="0" smtClean="0">
                <a:cs typeface="Arial" charset="0"/>
              </a:rPr>
              <a:t>.</a:t>
            </a:r>
            <a:endParaRPr lang="en-US" altLang="en-US" dirty="0">
              <a:cs typeface="Arial" charset="0"/>
            </a:endParaRPr>
          </a:p>
        </p:txBody>
      </p:sp>
    </p:spTree>
    <p:extLst>
      <p:ext uri="{BB962C8B-B14F-4D97-AF65-F5344CB8AC3E}">
        <p14:creationId xmlns:p14="http://schemas.microsoft.com/office/powerpoint/2010/main" val="33206145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causes externalities?</a:t>
            </a:r>
            <a:endParaRPr lang="en-US" dirty="0"/>
          </a:p>
        </p:txBody>
      </p:sp>
      <p:sp>
        <p:nvSpPr>
          <p:cNvPr id="4" name="Text Placeholder 2"/>
          <p:cNvSpPr>
            <a:spLocks noGrp="1"/>
          </p:cNvSpPr>
          <p:nvPr>
            <p:ph type="body" sz="quarter" idx="11"/>
          </p:nvPr>
        </p:nvSpPr>
        <p:spPr>
          <a:xfrm>
            <a:off x="152400" y="838200"/>
            <a:ext cx="8839200" cy="5638800"/>
          </a:xfrm>
        </p:spPr>
        <p:txBody>
          <a:bodyPr/>
          <a:lstStyle/>
          <a:p>
            <a:pPr>
              <a:spcBef>
                <a:spcPct val="20000"/>
              </a:spcBef>
              <a:defRPr/>
            </a:pPr>
            <a:r>
              <a:rPr lang="en-US" dirty="0"/>
              <a:t>Externalities arise because of </a:t>
            </a:r>
            <a:r>
              <a:rPr lang="en-US" i="1" dirty="0"/>
              <a:t>incomplete property rights</a:t>
            </a:r>
            <a:r>
              <a:rPr lang="en-US" dirty="0"/>
              <a:t>, or from the </a:t>
            </a:r>
            <a:r>
              <a:rPr lang="en-US" i="1" dirty="0"/>
              <a:t>difficulty of enforcing property rights</a:t>
            </a:r>
            <a:r>
              <a:rPr lang="en-US" dirty="0"/>
              <a:t> in certain situations.</a:t>
            </a:r>
          </a:p>
          <a:p>
            <a:pPr>
              <a:spcBef>
                <a:spcPct val="20000"/>
              </a:spcBef>
              <a:defRPr/>
            </a:pPr>
            <a:r>
              <a:rPr lang="en-US" i="1" dirty="0" smtClean="0">
                <a:solidFill>
                  <a:srgbClr val="FF0000"/>
                </a:solidFill>
              </a:rPr>
              <a:t>Example</a:t>
            </a:r>
            <a:r>
              <a:rPr lang="en-US" i="1" dirty="0">
                <a:solidFill>
                  <a:srgbClr val="FF0000"/>
                </a:solidFill>
              </a:rPr>
              <a:t>: </a:t>
            </a:r>
            <a:r>
              <a:rPr lang="en-US" i="1" dirty="0"/>
              <a:t>A farmer and a paper mill share a stream.</a:t>
            </a:r>
          </a:p>
          <a:p>
            <a:pPr>
              <a:spcBef>
                <a:spcPct val="20000"/>
              </a:spcBef>
              <a:defRPr/>
            </a:pPr>
            <a:r>
              <a:rPr lang="en-US" i="1" dirty="0" smtClean="0"/>
              <a:t>1. If </a:t>
            </a:r>
            <a:r>
              <a:rPr lang="en-US" i="1" dirty="0"/>
              <a:t>no-one owns the </a:t>
            </a:r>
            <a:r>
              <a:rPr lang="en-US" i="1" dirty="0" smtClean="0"/>
              <a:t>stream (i.e. the clean water), </a:t>
            </a:r>
            <a:r>
              <a:rPr lang="en-US" i="1" dirty="0"/>
              <a:t>the paper mill will discharge waste into the stream, making it unusable for the farmer.</a:t>
            </a:r>
          </a:p>
          <a:p>
            <a:pPr>
              <a:spcBef>
                <a:spcPct val="20000"/>
              </a:spcBef>
              <a:defRPr/>
            </a:pPr>
            <a:r>
              <a:rPr lang="en-US" i="1" dirty="0" smtClean="0"/>
              <a:t>2. If </a:t>
            </a:r>
            <a:r>
              <a:rPr lang="en-US" i="1" dirty="0"/>
              <a:t>the farmer owns the stream, he can</a:t>
            </a:r>
          </a:p>
          <a:p>
            <a:pPr marL="342900" indent="-342900">
              <a:spcBef>
                <a:spcPct val="20000"/>
              </a:spcBef>
              <a:buFont typeface="Arial" pitchFamily="34" charset="0"/>
              <a:buChar char="•"/>
              <a:defRPr/>
            </a:pPr>
            <a:r>
              <a:rPr lang="en-US" i="1" dirty="0"/>
              <a:t>Prevent the mill from discharging into the stream, or</a:t>
            </a:r>
          </a:p>
          <a:p>
            <a:pPr marL="342900" indent="-342900">
              <a:spcBef>
                <a:spcPct val="20000"/>
              </a:spcBef>
              <a:buFont typeface="Arial" pitchFamily="34" charset="0"/>
              <a:buChar char="•"/>
              <a:defRPr/>
            </a:pPr>
            <a:r>
              <a:rPr lang="en-US" i="1" dirty="0"/>
              <a:t>Allow the mill to discharge for a fee, if that is beneficial to him.</a:t>
            </a:r>
          </a:p>
          <a:p>
            <a:pPr>
              <a:spcBef>
                <a:spcPct val="20000"/>
              </a:spcBef>
              <a:defRPr/>
            </a:pPr>
            <a:r>
              <a:rPr lang="en-US" i="1" dirty="0" smtClean="0">
                <a:solidFill>
                  <a:srgbClr val="FF0000"/>
                </a:solidFill>
              </a:rPr>
              <a:t>3. If the paper mill owns the stream, </a:t>
            </a:r>
            <a:r>
              <a:rPr lang="en-US" i="1" dirty="0">
                <a:solidFill>
                  <a:srgbClr val="FF0000"/>
                </a:solidFill>
              </a:rPr>
              <a:t>it can</a:t>
            </a:r>
          </a:p>
          <a:p>
            <a:pPr marL="342900" indent="-342900">
              <a:spcBef>
                <a:spcPct val="20000"/>
              </a:spcBef>
              <a:buFont typeface="Arial" pitchFamily="34" charset="0"/>
              <a:buChar char="•"/>
              <a:defRPr/>
            </a:pPr>
            <a:r>
              <a:rPr lang="en-US" i="1" dirty="0" smtClean="0">
                <a:solidFill>
                  <a:srgbClr val="FF0000"/>
                </a:solidFill>
              </a:rPr>
              <a:t>Discharge waste into the stream, or</a:t>
            </a:r>
            <a:endParaRPr lang="en-US" i="1" dirty="0">
              <a:solidFill>
                <a:srgbClr val="FF0000"/>
              </a:solidFill>
            </a:endParaRPr>
          </a:p>
          <a:p>
            <a:pPr marL="342900" indent="-342900">
              <a:spcBef>
                <a:spcPct val="20000"/>
              </a:spcBef>
              <a:buFont typeface="Arial" pitchFamily="34" charset="0"/>
              <a:buChar char="•"/>
              <a:defRPr/>
            </a:pPr>
            <a:r>
              <a:rPr lang="en-US" i="1" dirty="0" smtClean="0">
                <a:solidFill>
                  <a:srgbClr val="FF0000"/>
                </a:solidFill>
              </a:rPr>
              <a:t>Charge a fee to the farmer in exchange for not discharging or discharging less.</a:t>
            </a:r>
          </a:p>
          <a:p>
            <a:pPr marL="342900" indent="-342900">
              <a:spcBef>
                <a:spcPct val="20000"/>
              </a:spcBef>
              <a:buFont typeface="Arial" pitchFamily="34" charset="0"/>
              <a:buChar char="•"/>
              <a:defRPr/>
            </a:pPr>
            <a:endParaRPr lang="en-US" i="1" dirty="0"/>
          </a:p>
          <a:p>
            <a:pPr>
              <a:spcBef>
                <a:spcPct val="20000"/>
              </a:spcBef>
              <a:defRPr/>
            </a:pPr>
            <a:r>
              <a:rPr lang="en-US" i="1" dirty="0"/>
              <a:t>Either way, good property rights avoid the market failure</a:t>
            </a:r>
            <a:r>
              <a:rPr lang="en-US" dirty="0" smtClean="0"/>
              <a:t>.</a:t>
            </a:r>
            <a:endParaRPr lang="en-US" dirty="0"/>
          </a:p>
        </p:txBody>
      </p:sp>
    </p:spTree>
    <p:extLst>
      <p:ext uri="{BB962C8B-B14F-4D97-AF65-F5344CB8AC3E}">
        <p14:creationId xmlns:p14="http://schemas.microsoft.com/office/powerpoint/2010/main" val="52541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left)">
                                      <p:cBhvr>
                                        <p:cTn id="11" dur="5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wipe(left)">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Effect transition="in" filter="wipe(left)">
                                      <p:cBhvr>
                                        <p:cTn id="21" dur="500"/>
                                        <p:tgtEl>
                                          <p:spTgt spid="4">
                                            <p:txEl>
                                              <p:pRg st="3" end="3"/>
                                            </p:txEl>
                                          </p:spTgt>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4">
                                            <p:txEl>
                                              <p:pRg st="4" end="4"/>
                                            </p:txEl>
                                          </p:spTgt>
                                        </p:tgtEl>
                                        <p:attrNameLst>
                                          <p:attrName>style.visibility</p:attrName>
                                        </p:attrNameLst>
                                      </p:cBhvr>
                                      <p:to>
                                        <p:strVal val="visible"/>
                                      </p:to>
                                    </p:set>
                                    <p:animEffect transition="in" filter="wipe(left)">
                                      <p:cBhvr>
                                        <p:cTn id="25" dur="500"/>
                                        <p:tgtEl>
                                          <p:spTgt spid="4">
                                            <p:txEl>
                                              <p:pRg st="4" end="4"/>
                                            </p:txEl>
                                          </p:spTgt>
                                        </p:tgtEl>
                                      </p:cBhvr>
                                    </p:animEffect>
                                  </p:childTnLst>
                                </p:cTn>
                              </p:par>
                            </p:childTnLst>
                          </p:cTn>
                        </p:par>
                        <p:par>
                          <p:cTn id="26" fill="hold">
                            <p:stCondLst>
                              <p:cond delay="1000"/>
                            </p:stCondLst>
                            <p:childTnLst>
                              <p:par>
                                <p:cTn id="27" presetID="22" presetClass="entr" presetSubtype="8" fill="hold" nodeType="after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Effect transition="in" filter="wipe(left)">
                                      <p:cBhvr>
                                        <p:cTn id="29" dur="500"/>
                                        <p:tgtEl>
                                          <p:spTgt spid="4">
                                            <p:txEl>
                                              <p:pRg st="5" end="5"/>
                                            </p:txEl>
                                          </p:spTgt>
                                        </p:tgtEl>
                                      </p:cBhvr>
                                    </p:animEffect>
                                  </p:childTnLst>
                                </p:cTn>
                              </p:par>
                            </p:childTnLst>
                          </p:cTn>
                        </p:par>
                        <p:par>
                          <p:cTn id="30" fill="hold">
                            <p:stCondLst>
                              <p:cond delay="1500"/>
                            </p:stCondLst>
                            <p:childTnLst>
                              <p:par>
                                <p:cTn id="31" presetID="22" presetClass="entr" presetSubtype="8" fill="hold" nodeType="afterEffect">
                                  <p:stCondLst>
                                    <p:cond delay="0"/>
                                  </p:stCondLst>
                                  <p:childTnLst>
                                    <p:set>
                                      <p:cBhvr>
                                        <p:cTn id="32" dur="1" fill="hold">
                                          <p:stCondLst>
                                            <p:cond delay="0"/>
                                          </p:stCondLst>
                                        </p:cTn>
                                        <p:tgtEl>
                                          <p:spTgt spid="4">
                                            <p:txEl>
                                              <p:pRg st="6" end="6"/>
                                            </p:txEl>
                                          </p:spTgt>
                                        </p:tgtEl>
                                        <p:attrNameLst>
                                          <p:attrName>style.visibility</p:attrName>
                                        </p:attrNameLst>
                                      </p:cBhvr>
                                      <p:to>
                                        <p:strVal val="visible"/>
                                      </p:to>
                                    </p:set>
                                    <p:animEffect transition="in" filter="wipe(left)">
                                      <p:cBhvr>
                                        <p:cTn id="33" dur="500"/>
                                        <p:tgtEl>
                                          <p:spTgt spid="4">
                                            <p:txEl>
                                              <p:pRg st="6" end="6"/>
                                            </p:txEl>
                                          </p:spTgt>
                                        </p:tgtEl>
                                      </p:cBhvr>
                                    </p:animEffect>
                                  </p:childTnLst>
                                </p:cTn>
                              </p:par>
                            </p:childTnLst>
                          </p:cTn>
                        </p:par>
                        <p:par>
                          <p:cTn id="34" fill="hold">
                            <p:stCondLst>
                              <p:cond delay="2000"/>
                            </p:stCondLst>
                            <p:childTnLst>
                              <p:par>
                                <p:cTn id="35" presetID="22" presetClass="entr" presetSubtype="8" fill="hold" nodeType="afterEffect">
                                  <p:stCondLst>
                                    <p:cond delay="0"/>
                                  </p:stCondLst>
                                  <p:childTnLst>
                                    <p:set>
                                      <p:cBhvr>
                                        <p:cTn id="36" dur="1" fill="hold">
                                          <p:stCondLst>
                                            <p:cond delay="0"/>
                                          </p:stCondLst>
                                        </p:cTn>
                                        <p:tgtEl>
                                          <p:spTgt spid="4">
                                            <p:txEl>
                                              <p:pRg st="7" end="7"/>
                                            </p:txEl>
                                          </p:spTgt>
                                        </p:tgtEl>
                                        <p:attrNameLst>
                                          <p:attrName>style.visibility</p:attrName>
                                        </p:attrNameLst>
                                      </p:cBhvr>
                                      <p:to>
                                        <p:strVal val="visible"/>
                                      </p:to>
                                    </p:set>
                                    <p:animEffect transition="in" filter="wipe(left)">
                                      <p:cBhvr>
                                        <p:cTn id="37" dur="500"/>
                                        <p:tgtEl>
                                          <p:spTgt spid="4">
                                            <p:txEl>
                                              <p:pRg st="7" end="7"/>
                                            </p:txEl>
                                          </p:spTgt>
                                        </p:tgtEl>
                                      </p:cBhvr>
                                    </p:animEffect>
                                  </p:childTnLst>
                                </p:cTn>
                              </p:par>
                            </p:childTnLst>
                          </p:cTn>
                        </p:par>
                        <p:par>
                          <p:cTn id="38" fill="hold">
                            <p:stCondLst>
                              <p:cond delay="2500"/>
                            </p:stCondLst>
                            <p:childTnLst>
                              <p:par>
                                <p:cTn id="39" presetID="22" presetClass="entr" presetSubtype="8" fill="hold" nodeType="afterEffect">
                                  <p:stCondLst>
                                    <p:cond delay="0"/>
                                  </p:stCondLst>
                                  <p:childTnLst>
                                    <p:set>
                                      <p:cBhvr>
                                        <p:cTn id="40" dur="1" fill="hold">
                                          <p:stCondLst>
                                            <p:cond delay="0"/>
                                          </p:stCondLst>
                                        </p:cTn>
                                        <p:tgtEl>
                                          <p:spTgt spid="4">
                                            <p:txEl>
                                              <p:pRg st="8" end="8"/>
                                            </p:txEl>
                                          </p:spTgt>
                                        </p:tgtEl>
                                        <p:attrNameLst>
                                          <p:attrName>style.visibility</p:attrName>
                                        </p:attrNameLst>
                                      </p:cBhvr>
                                      <p:to>
                                        <p:strVal val="visible"/>
                                      </p:to>
                                    </p:set>
                                    <p:animEffect transition="in" filter="wipe(left)">
                                      <p:cBhvr>
                                        <p:cTn id="41" dur="500"/>
                                        <p:tgtEl>
                                          <p:spTgt spid="4">
                                            <p:txEl>
                                              <p:pRg st="8" end="8"/>
                                            </p:txEl>
                                          </p:spTgt>
                                        </p:tgtEl>
                                      </p:cBhvr>
                                    </p:animEffect>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4">
                                            <p:txEl>
                                              <p:pRg st="10" end="10"/>
                                            </p:txEl>
                                          </p:spTgt>
                                        </p:tgtEl>
                                        <p:attrNameLst>
                                          <p:attrName>style.visibility</p:attrName>
                                        </p:attrNameLst>
                                      </p:cBhvr>
                                      <p:to>
                                        <p:strVal val="visible"/>
                                      </p:to>
                                    </p:set>
                                    <p:animEffect transition="in" filter="wipe(left)">
                                      <p:cBhvr>
                                        <p:cTn id="45"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“zero pollution” efficient?</a:t>
            </a:r>
            <a:endParaRPr lang="en-US" dirty="0"/>
          </a:p>
        </p:txBody>
      </p:sp>
      <p:sp>
        <p:nvSpPr>
          <p:cNvPr id="4" name="Text Placeholder 2"/>
          <p:cNvSpPr>
            <a:spLocks noGrp="1"/>
          </p:cNvSpPr>
          <p:nvPr>
            <p:ph type="body" sz="quarter" idx="11"/>
          </p:nvPr>
        </p:nvSpPr>
        <p:spPr>
          <a:xfrm>
            <a:off x="152400" y="838200"/>
            <a:ext cx="8839200" cy="5638800"/>
          </a:xfrm>
        </p:spPr>
        <p:txBody>
          <a:bodyPr/>
          <a:lstStyle/>
          <a:p>
            <a:pPr>
              <a:spcBef>
                <a:spcPct val="20000"/>
              </a:spcBef>
              <a:defRPr/>
            </a:pPr>
            <a:endParaRPr lang="en-US" dirty="0"/>
          </a:p>
          <a:p>
            <a:pPr>
              <a:spcBef>
                <a:spcPct val="20000"/>
              </a:spcBef>
              <a:defRPr/>
            </a:pPr>
            <a:r>
              <a:rPr lang="en-US" dirty="0"/>
              <a:t>Much of the time, a non-zero amount of pollution is optimal, determined by where the marginal benefit from pollution is just equal to the marginal cost of pollution.</a:t>
            </a:r>
          </a:p>
          <a:p>
            <a:pPr marL="342900" indent="-342900">
              <a:spcBef>
                <a:spcPct val="20000"/>
              </a:spcBef>
              <a:buFont typeface="Arial" pitchFamily="34" charset="0"/>
              <a:buChar char="•"/>
              <a:defRPr/>
            </a:pPr>
            <a:r>
              <a:rPr lang="en-US" dirty="0"/>
              <a:t>Or equivalently, the marginal cost of pollution reduction equals the marginal benefit from pollution reduction</a:t>
            </a:r>
            <a:r>
              <a:rPr lang="en-US" dirty="0" smtClean="0"/>
              <a:t>.</a:t>
            </a:r>
            <a:endParaRPr lang="en-US" dirty="0"/>
          </a:p>
        </p:txBody>
      </p:sp>
    </p:spTree>
    <p:extLst>
      <p:ext uri="{BB962C8B-B14F-4D97-AF65-F5344CB8AC3E}">
        <p14:creationId xmlns:p14="http://schemas.microsoft.com/office/powerpoint/2010/main" val="165826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left)">
                                      <p:cBhvr>
                                        <p:cTn id="7" dur="500"/>
                                        <p:tgtEl>
                                          <p:spTgt spid="4">
                                            <p:txEl>
                                              <p:pRg st="1" end="1"/>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wipe(left)">
                                      <p:cBhvr>
                                        <p:cTn id="11"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Possible </a:t>
            </a:r>
            <a:r>
              <a:rPr lang="en-US" dirty="0" smtClean="0"/>
              <a:t>Costs &amp; Benefits of Reducing Pollution</a:t>
            </a:r>
            <a:endParaRPr lang="en-US" dirty="0"/>
          </a:p>
        </p:txBody>
      </p:sp>
      <p:sp>
        <p:nvSpPr>
          <p:cNvPr id="6" name="Text Placeholder 2"/>
          <p:cNvSpPr>
            <a:spLocks noGrp="1"/>
          </p:cNvSpPr>
          <p:nvPr>
            <p:ph type="body" sz="quarter" idx="11"/>
          </p:nvPr>
        </p:nvSpPr>
        <p:spPr>
          <a:xfrm>
            <a:off x="152400" y="838200"/>
            <a:ext cx="3533775" cy="5638800"/>
          </a:xfrm>
        </p:spPr>
        <p:txBody>
          <a:bodyPr/>
          <a:lstStyle/>
          <a:p>
            <a:pPr eaLnBrk="1" hangingPunct="1">
              <a:spcBef>
                <a:spcPts val="1800"/>
              </a:spcBef>
            </a:pPr>
            <a:r>
              <a:rPr lang="en-US" altLang="en-US" dirty="0" smtClean="0"/>
              <a:t>This graph shows </a:t>
            </a:r>
            <a:r>
              <a:rPr lang="en-US" altLang="en-US" i="1" dirty="0" smtClean="0"/>
              <a:t>pollution reduction</a:t>
            </a:r>
            <a:r>
              <a:rPr lang="en-US" altLang="en-US" dirty="0" smtClean="0"/>
              <a:t>, which </a:t>
            </a:r>
            <a:r>
              <a:rPr lang="en-US" altLang="en-US" dirty="0"/>
              <a:t>has </a:t>
            </a:r>
            <a:r>
              <a:rPr lang="en-US" altLang="en-US" dirty="0" smtClean="0"/>
              <a:t>both costs </a:t>
            </a:r>
            <a:r>
              <a:rPr lang="en-US" altLang="en-US" dirty="0"/>
              <a:t>and benefits. </a:t>
            </a:r>
          </a:p>
          <a:p>
            <a:pPr eaLnBrk="1" hangingPunct="1">
              <a:spcBef>
                <a:spcPts val="1800"/>
              </a:spcBef>
            </a:pPr>
            <a:r>
              <a:rPr lang="en-US" altLang="en-US" dirty="0" smtClean="0"/>
              <a:t>10 </a:t>
            </a:r>
            <a:r>
              <a:rPr lang="en-US" altLang="en-US" dirty="0"/>
              <a:t>units of pollution reduction is “too much”; the cost of the last unit exceeds the benefit. </a:t>
            </a:r>
          </a:p>
          <a:p>
            <a:pPr eaLnBrk="1" hangingPunct="1">
              <a:spcBef>
                <a:spcPts val="1800"/>
              </a:spcBef>
            </a:pPr>
            <a:r>
              <a:rPr lang="en-US" altLang="en-US" dirty="0" smtClean="0"/>
              <a:t>7 </a:t>
            </a:r>
            <a:r>
              <a:rPr lang="en-US" altLang="en-US" dirty="0"/>
              <a:t>units of pollution reduction is “too little”; the benefit of the next unit exceeds the cost.</a:t>
            </a:r>
          </a:p>
          <a:p>
            <a:pPr eaLnBrk="1" hangingPunct="1">
              <a:spcBef>
                <a:spcPts val="1800"/>
              </a:spcBef>
            </a:pPr>
            <a:r>
              <a:rPr lang="en-US" altLang="en-US" dirty="0" smtClean="0"/>
              <a:t>8.5 </a:t>
            </a:r>
            <a:r>
              <a:rPr lang="en-US" altLang="en-US" dirty="0"/>
              <a:t>units is efficient; the marginal cost just equals the marginal benefit</a:t>
            </a:r>
            <a:r>
              <a:rPr lang="en-US" altLang="en-US" dirty="0" smtClean="0"/>
              <a:t>.</a:t>
            </a:r>
            <a:endParaRPr lang="en-US" altLang="en-US" dirty="0"/>
          </a:p>
        </p:txBody>
      </p:sp>
      <p:sp>
        <p:nvSpPr>
          <p:cNvPr id="7" name="Text Placeholder 3"/>
          <p:cNvSpPr>
            <a:spLocks noGrp="1"/>
          </p:cNvSpPr>
          <p:nvPr>
            <p:ph type="body" sz="quarter" idx="12"/>
          </p:nvPr>
        </p:nvSpPr>
        <p:spPr>
          <a:xfrm>
            <a:off x="5867400" y="5562600"/>
            <a:ext cx="2514600" cy="449263"/>
          </a:xfrm>
        </p:spPr>
        <p:txBody>
          <a:bodyPr/>
          <a:lstStyle/>
          <a:p>
            <a:r>
              <a:rPr lang="en-US" dirty="0" smtClean="0"/>
              <a:t>The marginal benefit from pollution reduction should equal the marginal cost</a:t>
            </a:r>
            <a:endParaRPr lang="en-US" dirty="0"/>
          </a:p>
        </p:txBody>
      </p:sp>
      <p:sp>
        <p:nvSpPr>
          <p:cNvPr id="8" name="Text Placeholder 4"/>
          <p:cNvSpPr>
            <a:spLocks noGrp="1"/>
          </p:cNvSpPr>
          <p:nvPr>
            <p:ph type="body" sz="quarter" idx="13"/>
          </p:nvPr>
        </p:nvSpPr>
        <p:spPr>
          <a:xfrm>
            <a:off x="4533900" y="5562600"/>
            <a:ext cx="1352550" cy="381000"/>
          </a:xfrm>
        </p:spPr>
        <p:txBody>
          <a:bodyPr/>
          <a:lstStyle/>
          <a:p>
            <a:r>
              <a:rPr lang="en-US" dirty="0" smtClean="0"/>
              <a:t>Figure 5.3</a:t>
            </a:r>
            <a:endParaRPr lang="en-US" dirty="0"/>
          </a:p>
        </p:txBody>
      </p:sp>
      <p:pic>
        <p:nvPicPr>
          <p:cNvPr id="9" name="Picture 7" descr="Fig5-3-pp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86175" y="657225"/>
            <a:ext cx="545782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Fig5-3-ppt-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6175" y="657225"/>
            <a:ext cx="545782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descr="Fig5-3-ppt-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86175" y="657225"/>
            <a:ext cx="545782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0" descr="Fig5-3-ppt-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86175" y="657225"/>
            <a:ext cx="545782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1" descr="Fig5-3-ppt-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86175" y="657225"/>
            <a:ext cx="5457825"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25372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10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left)">
                                      <p:cBhvr>
                                        <p:cTn id="20" dur="1000"/>
                                        <p:tgtEl>
                                          <p:spTgt spid="13"/>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wipe(left)">
                                      <p:cBhvr>
                                        <p:cTn id="24" dur="500"/>
                                        <p:tgtEl>
                                          <p:spTgt spid="6">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1000"/>
                                        <p:tgtEl>
                                          <p:spTgt spid="12"/>
                                        </p:tgtEl>
                                      </p:cBhvr>
                                    </p:animEffect>
                                  </p:childTnLst>
                                </p:cTn>
                              </p:par>
                            </p:childTnLst>
                          </p:cTn>
                        </p:par>
                        <p:par>
                          <p:cTn id="30" fill="hold">
                            <p:stCondLst>
                              <p:cond delay="1000"/>
                            </p:stCondLst>
                            <p:childTnLst>
                              <p:par>
                                <p:cTn id="31" presetID="22" presetClass="entr" presetSubtype="8" fill="hold" nodeType="after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Effect transition="in" filter="wipe(left)">
                                      <p:cBhvr>
                                        <p:cTn id="33" dur="500"/>
                                        <p:tgtEl>
                                          <p:spTgt spid="6">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left)">
                                      <p:cBhvr>
                                        <p:cTn id="38" dur="1000"/>
                                        <p:tgtEl>
                                          <p:spTgt spid="11"/>
                                        </p:tgtEl>
                                      </p:cBhvr>
                                    </p:animEffect>
                                  </p:childTnLst>
                                </p:cTn>
                              </p:par>
                            </p:childTnLst>
                          </p:cTn>
                        </p:par>
                        <p:par>
                          <p:cTn id="39" fill="hold">
                            <p:stCondLst>
                              <p:cond delay="1000"/>
                            </p:stCondLst>
                            <p:childTnLst>
                              <p:par>
                                <p:cTn id="40" presetID="22" presetClass="entr" presetSubtype="8" fill="hold" nodeType="afterEffect">
                                  <p:stCondLst>
                                    <p:cond delay="0"/>
                                  </p:stCondLst>
                                  <p:childTnLst>
                                    <p:set>
                                      <p:cBhvr>
                                        <p:cTn id="41" dur="1" fill="hold">
                                          <p:stCondLst>
                                            <p:cond delay="0"/>
                                          </p:stCondLst>
                                        </p:cTn>
                                        <p:tgtEl>
                                          <p:spTgt spid="6">
                                            <p:txEl>
                                              <p:pRg st="3" end="3"/>
                                            </p:txEl>
                                          </p:spTgt>
                                        </p:tgtEl>
                                        <p:attrNameLst>
                                          <p:attrName>style.visibility</p:attrName>
                                        </p:attrNameLst>
                                      </p:cBhvr>
                                      <p:to>
                                        <p:strVal val="visible"/>
                                      </p:to>
                                    </p:set>
                                    <p:animEffect transition="in" filter="wipe(left)">
                                      <p:cBhvr>
                                        <p:cTn id="42"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net benefit of changing to the efficient level</a:t>
            </a:r>
            <a:endParaRPr lang="en-US" dirty="0"/>
          </a:p>
        </p:txBody>
      </p:sp>
      <p:sp>
        <p:nvSpPr>
          <p:cNvPr id="6" name="Text Placeholder 2"/>
          <p:cNvSpPr>
            <a:spLocks noGrp="1"/>
          </p:cNvSpPr>
          <p:nvPr>
            <p:ph type="body" sz="quarter" idx="11"/>
          </p:nvPr>
        </p:nvSpPr>
        <p:spPr>
          <a:xfrm>
            <a:off x="152400" y="838200"/>
            <a:ext cx="4191000" cy="5638800"/>
          </a:xfrm>
        </p:spPr>
        <p:txBody>
          <a:bodyPr/>
          <a:lstStyle/>
          <a:p>
            <a:pPr eaLnBrk="1" hangingPunct="1">
              <a:spcBef>
                <a:spcPts val="1800"/>
              </a:spcBef>
            </a:pPr>
            <a:r>
              <a:rPr lang="en-US" altLang="en-US" dirty="0"/>
              <a:t>Increasing the reduction in sulfur dioxide emissions from 7.0 million tons to 8.5 million tons results in </a:t>
            </a:r>
            <a:r>
              <a:rPr lang="en-US" altLang="en-US" i="1" dirty="0"/>
              <a:t>total</a:t>
            </a:r>
            <a:r>
              <a:rPr lang="en-US" altLang="en-US" dirty="0"/>
              <a:t> benefits equal to the sum of the areas </a:t>
            </a:r>
            <a:r>
              <a:rPr lang="en-US" altLang="en-US" i="1" dirty="0"/>
              <a:t>A</a:t>
            </a:r>
            <a:r>
              <a:rPr lang="en-US" altLang="en-US" dirty="0"/>
              <a:t> and </a:t>
            </a:r>
            <a:r>
              <a:rPr lang="en-US" altLang="en-US" i="1" dirty="0"/>
              <a:t>B</a:t>
            </a:r>
            <a:r>
              <a:rPr lang="en-US" altLang="en-US" dirty="0"/>
              <a:t> under the marginal benefits curve. </a:t>
            </a:r>
          </a:p>
          <a:p>
            <a:pPr eaLnBrk="1" hangingPunct="1">
              <a:spcBef>
                <a:spcPts val="1800"/>
              </a:spcBef>
            </a:pPr>
            <a:r>
              <a:rPr lang="en-US" altLang="en-US" dirty="0" smtClean="0"/>
              <a:t>The </a:t>
            </a:r>
            <a:r>
              <a:rPr lang="en-US" altLang="en-US" i="1" dirty="0"/>
              <a:t>total</a:t>
            </a:r>
            <a:r>
              <a:rPr lang="en-US" altLang="en-US" dirty="0"/>
              <a:t> cost of this decrease in pollution is equal to the area </a:t>
            </a:r>
            <a:r>
              <a:rPr lang="en-US" altLang="en-US" i="1" dirty="0"/>
              <a:t>B</a:t>
            </a:r>
            <a:r>
              <a:rPr lang="en-US" altLang="en-US" dirty="0"/>
              <a:t> under the marginal cost curve. </a:t>
            </a:r>
          </a:p>
          <a:p>
            <a:pPr eaLnBrk="1" hangingPunct="1">
              <a:spcBef>
                <a:spcPts val="1800"/>
              </a:spcBef>
            </a:pPr>
            <a:r>
              <a:rPr lang="en-US" altLang="en-US" dirty="0" smtClean="0"/>
              <a:t>The </a:t>
            </a:r>
            <a:r>
              <a:rPr lang="en-US" altLang="en-US" dirty="0"/>
              <a:t>total benefits are greater than the total costs by an amount equal to the area of triangle </a:t>
            </a:r>
            <a:r>
              <a:rPr lang="en-US" altLang="en-US" i="1" dirty="0"/>
              <a:t>A</a:t>
            </a:r>
            <a:r>
              <a:rPr lang="en-US" altLang="en-US" dirty="0"/>
              <a:t>. </a:t>
            </a:r>
          </a:p>
          <a:p>
            <a:endParaRPr lang="en-US" dirty="0"/>
          </a:p>
        </p:txBody>
      </p:sp>
      <p:sp>
        <p:nvSpPr>
          <p:cNvPr id="7" name="Text Placeholder 3"/>
          <p:cNvSpPr>
            <a:spLocks noGrp="1"/>
          </p:cNvSpPr>
          <p:nvPr>
            <p:ph type="body" sz="quarter" idx="12"/>
          </p:nvPr>
        </p:nvSpPr>
        <p:spPr>
          <a:xfrm>
            <a:off x="5867400" y="5562600"/>
            <a:ext cx="2743200" cy="449263"/>
          </a:xfrm>
        </p:spPr>
        <p:txBody>
          <a:bodyPr/>
          <a:lstStyle/>
          <a:p>
            <a:r>
              <a:rPr lang="en-US" dirty="0" smtClean="0"/>
              <a:t>The benefits of reducing pollution to the optimal level are greater than the costs</a:t>
            </a:r>
            <a:endParaRPr lang="en-US" dirty="0"/>
          </a:p>
        </p:txBody>
      </p:sp>
      <p:sp>
        <p:nvSpPr>
          <p:cNvPr id="8" name="Text Placeholder 4"/>
          <p:cNvSpPr>
            <a:spLocks noGrp="1"/>
          </p:cNvSpPr>
          <p:nvPr>
            <p:ph type="body" sz="quarter" idx="13"/>
          </p:nvPr>
        </p:nvSpPr>
        <p:spPr>
          <a:xfrm>
            <a:off x="4533900" y="5562600"/>
            <a:ext cx="1352550" cy="381000"/>
          </a:xfrm>
        </p:spPr>
        <p:txBody>
          <a:bodyPr/>
          <a:lstStyle/>
          <a:p>
            <a:r>
              <a:rPr lang="en-US" dirty="0" smtClean="0"/>
              <a:t>Figure 5.4</a:t>
            </a:r>
            <a:endParaRPr lang="en-US" dirty="0"/>
          </a:p>
        </p:txBody>
      </p:sp>
      <p:pic>
        <p:nvPicPr>
          <p:cNvPr id="9" name="Picture 28" descr="Fig5-4_PPT_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3375" y="677863"/>
            <a:ext cx="4657725"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6" descr="Fig5-4_PPT_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3375" y="677863"/>
            <a:ext cx="4657725"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0" descr="Fig5-4_PPT_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3375" y="677863"/>
            <a:ext cx="4657725"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1" descr="Fig5-4_PPT_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43375" y="677863"/>
            <a:ext cx="4657725"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2" descr="Fig5-4_PPT_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43375" y="677863"/>
            <a:ext cx="4657725"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3" descr="Fig5-4_PPT_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43375" y="677863"/>
            <a:ext cx="4657725"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4" descr="Fig5-4_PPT_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43375" y="677863"/>
            <a:ext cx="4657725"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5" descr="Fig5-4_PPT_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43375" y="677863"/>
            <a:ext cx="4657725"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9" descr="Fig5-4_PPT_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41788" y="677863"/>
            <a:ext cx="4657725"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102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600"/>
                                        <p:tgtEl>
                                          <p:spTgt spid="12"/>
                                        </p:tgtEl>
                                      </p:cBhvr>
                                    </p:animEffect>
                                  </p:childTnLst>
                                </p:cTn>
                              </p:par>
                              <p:par>
                                <p:cTn id="16" presetID="22" presetClass="entr" presetSubtype="8"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left)">
                                      <p:cBhvr>
                                        <p:cTn id="18" dur="700"/>
                                        <p:tgtEl>
                                          <p:spTgt spid="13"/>
                                        </p:tgtEl>
                                      </p:cBhvr>
                                    </p:animEffect>
                                  </p:childTnLst>
                                </p:cTn>
                              </p:par>
                            </p:childTnLst>
                          </p:cTn>
                        </p:par>
                        <p:par>
                          <p:cTn id="19" fill="hold">
                            <p:stCondLst>
                              <p:cond delay="1700"/>
                            </p:stCondLst>
                            <p:childTnLst>
                              <p:par>
                                <p:cTn id="20" presetID="22" presetClass="entr" presetSubtype="1"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up)">
                                      <p:cBhvr>
                                        <p:cTn id="22" dur="1000"/>
                                        <p:tgtEl>
                                          <p:spTgt spid="14"/>
                                        </p:tgtEl>
                                      </p:cBhvr>
                                    </p:animEffect>
                                  </p:childTnLst>
                                </p:cTn>
                              </p:par>
                              <p:par>
                                <p:cTn id="23" presetID="22" presetClass="entr" presetSubtype="2"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right)">
                                      <p:cBhvr>
                                        <p:cTn id="25" dur="1000"/>
                                        <p:tgtEl>
                                          <p:spTgt spid="15"/>
                                        </p:tgtEl>
                                      </p:cBhvr>
                                    </p:animEffect>
                                  </p:childTnLst>
                                </p:cTn>
                              </p:par>
                            </p:childTnLst>
                          </p:cTn>
                        </p:par>
                        <p:par>
                          <p:cTn id="26" fill="hold">
                            <p:stCondLst>
                              <p:cond delay="2700"/>
                            </p:stCondLst>
                            <p:childTnLst>
                              <p:par>
                                <p:cTn id="27" presetID="22" presetClass="entr" presetSubtype="2"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right)">
                                      <p:cBhvr>
                                        <p:cTn id="29" dur="1000"/>
                                        <p:tgtEl>
                                          <p:spTgt spid="16"/>
                                        </p:tgtEl>
                                      </p:cBhvr>
                                    </p:animEffect>
                                  </p:childTnLst>
                                </p:cTn>
                              </p:par>
                              <p:par>
                                <p:cTn id="30" presetID="22" presetClass="entr" presetSubtype="1" fill="hold"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up)">
                                      <p:cBhvr>
                                        <p:cTn id="32" dur="1000"/>
                                        <p:tgtEl>
                                          <p:spTgt spid="10"/>
                                        </p:tgtEl>
                                      </p:cBhvr>
                                    </p:animEffect>
                                  </p:childTnLst>
                                </p:cTn>
                              </p:par>
                              <p:par>
                                <p:cTn id="33" presetID="22" presetClass="entr" presetSubtype="4"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down)">
                                      <p:cBhvr>
                                        <p:cTn id="35" dur="1000"/>
                                        <p:tgtEl>
                                          <p:spTgt spid="9"/>
                                        </p:tgtEl>
                                      </p:cBhvr>
                                    </p:animEffect>
                                  </p:childTnLst>
                                </p:cTn>
                              </p:par>
                              <p:par>
                                <p:cTn id="36" presetID="22" presetClass="entr" presetSubtype="8" fill="hold" nodeType="with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wipe(left)">
                                      <p:cBhvr>
                                        <p:cTn id="38" dur="1000"/>
                                        <p:tgtEl>
                                          <p:spTgt spid="17"/>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6">
                                            <p:txEl>
                                              <p:pRg st="1" end="1"/>
                                            </p:txEl>
                                          </p:spTgt>
                                        </p:tgtEl>
                                        <p:attrNameLst>
                                          <p:attrName>style.visibility</p:attrName>
                                        </p:attrNameLst>
                                      </p:cBhvr>
                                      <p:to>
                                        <p:strVal val="visible"/>
                                      </p:to>
                                    </p:set>
                                    <p:animEffect transition="in" filter="wipe(left)">
                                      <p:cBhvr>
                                        <p:cTn id="43" dur="500"/>
                                        <p:tgtEl>
                                          <p:spTgt spid="6">
                                            <p:txEl>
                                              <p:pRg st="1" end="1"/>
                                            </p:txEl>
                                          </p:spTgt>
                                        </p:tgtEl>
                                      </p:cBhvr>
                                    </p:animEffect>
                                  </p:childTnLst>
                                </p:cTn>
                              </p:par>
                            </p:childTnLst>
                          </p:cTn>
                        </p:par>
                        <p:par>
                          <p:cTn id="44" fill="hold">
                            <p:stCondLst>
                              <p:cond delay="500"/>
                            </p:stCondLst>
                            <p:childTnLst>
                              <p:par>
                                <p:cTn id="45" presetID="22" presetClass="entr" presetSubtype="8" fill="hold" nodeType="afterEffect">
                                  <p:stCondLst>
                                    <p:cond delay="0"/>
                                  </p:stCondLst>
                                  <p:childTnLst>
                                    <p:set>
                                      <p:cBhvr>
                                        <p:cTn id="46" dur="1" fill="hold">
                                          <p:stCondLst>
                                            <p:cond delay="0"/>
                                          </p:stCondLst>
                                        </p:cTn>
                                        <p:tgtEl>
                                          <p:spTgt spid="6">
                                            <p:txEl>
                                              <p:pRg st="2" end="2"/>
                                            </p:txEl>
                                          </p:spTgt>
                                        </p:tgtEl>
                                        <p:attrNameLst>
                                          <p:attrName>style.visibility</p:attrName>
                                        </p:attrNameLst>
                                      </p:cBhvr>
                                      <p:to>
                                        <p:strVal val="visible"/>
                                      </p:to>
                                    </p:set>
                                    <p:animEffect transition="in" filter="wipe(left)">
                                      <p:cBhvr>
                                        <p:cTn id="4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private parties achieve the efficient level?</a:t>
            </a:r>
            <a:endParaRPr lang="en-US" dirty="0"/>
          </a:p>
        </p:txBody>
      </p:sp>
      <p:sp>
        <p:nvSpPr>
          <p:cNvPr id="6" name="Text Placeholder 2"/>
          <p:cNvSpPr>
            <a:spLocks noGrp="1"/>
          </p:cNvSpPr>
          <p:nvPr>
            <p:ph type="body" sz="quarter" idx="11"/>
          </p:nvPr>
        </p:nvSpPr>
        <p:spPr>
          <a:xfrm>
            <a:off x="152400" y="838200"/>
            <a:ext cx="4191000" cy="5638800"/>
          </a:xfrm>
        </p:spPr>
        <p:txBody>
          <a:bodyPr/>
          <a:lstStyle/>
          <a:p>
            <a:pPr eaLnBrk="1" hangingPunct="1"/>
            <a:r>
              <a:rPr lang="en-US" altLang="en-US" dirty="0"/>
              <a:t>In </a:t>
            </a:r>
            <a:r>
              <a:rPr lang="en-US" altLang="en-US" dirty="0" smtClean="0"/>
              <a:t>theory, </a:t>
            </a:r>
            <a:r>
              <a:rPr lang="en-US" altLang="en-US" dirty="0"/>
              <a:t>private parties could achieve the efficient level of pollution.</a:t>
            </a:r>
          </a:p>
          <a:p>
            <a:pPr eaLnBrk="1" hangingPunct="1"/>
            <a:endParaRPr lang="en-US" altLang="en-US" dirty="0"/>
          </a:p>
          <a:p>
            <a:pPr eaLnBrk="1" hangingPunct="1"/>
            <a:r>
              <a:rPr lang="en-US" altLang="en-US" dirty="0"/>
              <a:t>People feeling the cost of the additional pollution (A+B) could pay polluters an amount equal to B; then polluters would choose not to pollute.</a:t>
            </a:r>
          </a:p>
          <a:p>
            <a:pPr eaLnBrk="1" hangingPunct="1"/>
            <a:endParaRPr lang="en-US" altLang="en-US" dirty="0"/>
          </a:p>
        </p:txBody>
      </p:sp>
      <p:sp>
        <p:nvSpPr>
          <p:cNvPr id="7" name="Text Placeholder 3"/>
          <p:cNvSpPr>
            <a:spLocks noGrp="1"/>
          </p:cNvSpPr>
          <p:nvPr>
            <p:ph type="body" sz="quarter" idx="12"/>
          </p:nvPr>
        </p:nvSpPr>
        <p:spPr>
          <a:xfrm>
            <a:off x="5867400" y="5562600"/>
            <a:ext cx="2743200" cy="449263"/>
          </a:xfrm>
        </p:spPr>
        <p:txBody>
          <a:bodyPr/>
          <a:lstStyle/>
          <a:p>
            <a:r>
              <a:rPr lang="en-US" dirty="0" smtClean="0"/>
              <a:t>The benefits of reducing pollution to the optimal level are greater than the costs</a:t>
            </a:r>
            <a:endParaRPr lang="en-US" dirty="0"/>
          </a:p>
        </p:txBody>
      </p:sp>
      <p:sp>
        <p:nvSpPr>
          <p:cNvPr id="8" name="Text Placeholder 4"/>
          <p:cNvSpPr>
            <a:spLocks noGrp="1"/>
          </p:cNvSpPr>
          <p:nvPr>
            <p:ph type="body" sz="quarter" idx="13"/>
          </p:nvPr>
        </p:nvSpPr>
        <p:spPr>
          <a:xfrm>
            <a:off x="4533900" y="5562600"/>
            <a:ext cx="1352550" cy="381000"/>
          </a:xfrm>
        </p:spPr>
        <p:txBody>
          <a:bodyPr/>
          <a:lstStyle/>
          <a:p>
            <a:r>
              <a:rPr lang="en-US" dirty="0" smtClean="0"/>
              <a:t>Figure 5.4</a:t>
            </a:r>
            <a:endParaRPr lang="en-US" dirty="0"/>
          </a:p>
        </p:txBody>
      </p:sp>
      <p:pic>
        <p:nvPicPr>
          <p:cNvPr id="9" name="Picture 28" descr="Fig5-4_PPT_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3375" y="677863"/>
            <a:ext cx="4657725"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6" descr="Fig5-4_PPT_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43375" y="677863"/>
            <a:ext cx="4657725"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0" descr="Fig5-4_PPT_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43375" y="677863"/>
            <a:ext cx="4657725"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1" descr="Fig5-4_PPT_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43375" y="677863"/>
            <a:ext cx="4657725"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2" descr="Fig5-4_PPT_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43375" y="677863"/>
            <a:ext cx="4657725"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3" descr="Fig5-4_PPT_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43375" y="677863"/>
            <a:ext cx="4657725"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4" descr="Fig5-4_PPT_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43375" y="677863"/>
            <a:ext cx="4657725"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5" descr="Fig5-4_PPT_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143375" y="677863"/>
            <a:ext cx="4657725"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9" descr="Fig5-4_PPT_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141788" y="677863"/>
            <a:ext cx="4657725" cy="508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14142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animEffect transition="in" filter="wipe(left)">
                                      <p:cBhvr>
                                        <p:cTn id="11"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Coase</a:t>
            </a:r>
            <a:r>
              <a:rPr lang="en-US" dirty="0" smtClean="0"/>
              <a:t> theorem</a:t>
            </a:r>
            <a:endParaRPr lang="en-US" dirty="0"/>
          </a:p>
        </p:txBody>
      </p:sp>
      <p:sp>
        <p:nvSpPr>
          <p:cNvPr id="4" name="Text Placeholder 2"/>
          <p:cNvSpPr>
            <a:spLocks noGrp="1"/>
          </p:cNvSpPr>
          <p:nvPr>
            <p:ph type="body" sz="quarter" idx="11"/>
          </p:nvPr>
        </p:nvSpPr>
        <p:spPr>
          <a:xfrm>
            <a:off x="152400" y="838200"/>
            <a:ext cx="8839200" cy="5638800"/>
          </a:xfrm>
        </p:spPr>
        <p:txBody>
          <a:bodyPr/>
          <a:lstStyle/>
          <a:p>
            <a:pPr>
              <a:spcBef>
                <a:spcPct val="20000"/>
              </a:spcBef>
              <a:defRPr/>
            </a:pPr>
            <a:r>
              <a:rPr lang="en-US" dirty="0"/>
              <a:t>Nobel laureate Ronald </a:t>
            </a:r>
            <a:r>
              <a:rPr lang="en-US" dirty="0" err="1"/>
              <a:t>Coase</a:t>
            </a:r>
            <a:r>
              <a:rPr lang="en-US" dirty="0"/>
              <a:t> </a:t>
            </a:r>
            <a:r>
              <a:rPr lang="en-US" dirty="0" smtClean="0"/>
              <a:t>proposed that </a:t>
            </a:r>
            <a:r>
              <a:rPr lang="en-US" dirty="0"/>
              <a:t>private parties could solve the externality problem through private bargaining, provided</a:t>
            </a:r>
          </a:p>
          <a:p>
            <a:pPr marL="342900" indent="-342900">
              <a:spcBef>
                <a:spcPct val="20000"/>
              </a:spcBef>
              <a:buFont typeface="Arial" pitchFamily="34" charset="0"/>
              <a:buChar char="•"/>
              <a:defRPr/>
            </a:pPr>
            <a:r>
              <a:rPr lang="en-US" dirty="0"/>
              <a:t>Property rights are assigned and enforceable, and</a:t>
            </a:r>
          </a:p>
          <a:p>
            <a:pPr marL="342900" indent="-342900">
              <a:spcBef>
                <a:spcPct val="20000"/>
              </a:spcBef>
              <a:buFont typeface="Arial" pitchFamily="34" charset="0"/>
              <a:buChar char="•"/>
              <a:defRPr/>
            </a:pPr>
            <a:r>
              <a:rPr lang="en-US" dirty="0"/>
              <a:t>Transaction costs are low. </a:t>
            </a:r>
          </a:p>
          <a:p>
            <a:pPr marL="342900" indent="-342900">
              <a:spcBef>
                <a:spcPct val="20000"/>
              </a:spcBef>
              <a:buFont typeface="Arial" pitchFamily="34" charset="0"/>
              <a:buChar char="•"/>
              <a:defRPr/>
            </a:pPr>
            <a:endParaRPr lang="en-US" dirty="0"/>
          </a:p>
          <a:p>
            <a:pPr>
              <a:spcBef>
                <a:spcPct val="20000"/>
              </a:spcBef>
              <a:defRPr/>
            </a:pPr>
            <a:r>
              <a:rPr lang="en-US" b="1" dirty="0"/>
              <a:t>Transaction costs</a:t>
            </a:r>
            <a:r>
              <a:rPr lang="en-US" dirty="0"/>
              <a:t>: The costs in time and other resources that parties incur in the process of agreeing to and carrying out an exchange of goods or services.</a:t>
            </a:r>
          </a:p>
          <a:p>
            <a:pPr>
              <a:spcBef>
                <a:spcPct val="20000"/>
              </a:spcBef>
              <a:defRPr/>
            </a:pPr>
            <a:endParaRPr lang="en-US" dirty="0"/>
          </a:p>
          <a:p>
            <a:pPr eaLnBrk="1" hangingPunct="1"/>
            <a:r>
              <a:rPr lang="en-US" altLang="en-US" dirty="0" smtClean="0"/>
              <a:t>In the case of a single farmer and the paper mill, transactions costs are low. They can solve the externality problem.</a:t>
            </a:r>
          </a:p>
          <a:p>
            <a:pPr eaLnBrk="1" hangingPunct="1"/>
            <a:endParaRPr lang="en-US" altLang="en-US" dirty="0"/>
          </a:p>
          <a:p>
            <a:pPr eaLnBrk="1" hangingPunct="1"/>
            <a:r>
              <a:rPr lang="en-US" altLang="en-US" dirty="0" smtClean="0"/>
              <a:t>But </a:t>
            </a:r>
            <a:r>
              <a:rPr lang="en-US" altLang="en-US" dirty="0"/>
              <a:t>if the benefits of pollution reduction are felt diffusely (by many people), achieving this outcome may be difficult because the </a:t>
            </a:r>
            <a:r>
              <a:rPr lang="en-US" altLang="en-US" dirty="0" err="1"/>
              <a:t>the</a:t>
            </a:r>
            <a:r>
              <a:rPr lang="en-US" altLang="en-US" dirty="0"/>
              <a:t> </a:t>
            </a:r>
            <a:r>
              <a:rPr lang="en-US" altLang="en-US" b="1" i="1" dirty="0"/>
              <a:t>transaction costs</a:t>
            </a:r>
            <a:r>
              <a:rPr lang="en-US" altLang="en-US" dirty="0"/>
              <a:t> may be too high.</a:t>
            </a:r>
            <a:endParaRPr lang="en-US" altLang="en-US" dirty="0"/>
          </a:p>
        </p:txBody>
      </p:sp>
    </p:spTree>
    <p:extLst>
      <p:ext uri="{BB962C8B-B14F-4D97-AF65-F5344CB8AC3E}">
        <p14:creationId xmlns:p14="http://schemas.microsoft.com/office/powerpoint/2010/main" val="211956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left)">
                                      <p:cBhvr>
                                        <p:cTn id="11" dur="500"/>
                                        <p:tgtEl>
                                          <p:spTgt spid="4">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left)">
                                      <p:cBhvr>
                                        <p:cTn id="15" dur="500"/>
                                        <p:tgtEl>
                                          <p:spTgt spid="4">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wipe(left)">
                                      <p:cBhvr>
                                        <p:cTn id="19" dur="500"/>
                                        <p:tgtEl>
                                          <p:spTgt spid="4">
                                            <p:txEl>
                                              <p:pRg st="4" end="4"/>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animEffect transition="in" filter="wipe(left)">
                                      <p:cBhvr>
                                        <p:cTn id="23"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Externalities, Environmental Policy, and Public Goods</a:t>
            </a:r>
            <a:endParaRPr lang="en-US" dirty="0"/>
          </a:p>
        </p:txBody>
      </p:sp>
    </p:spTree>
    <p:extLst>
      <p:ext uri="{BB962C8B-B14F-4D97-AF65-F5344CB8AC3E}">
        <p14:creationId xmlns:p14="http://schemas.microsoft.com/office/powerpoint/2010/main" val="35821717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Coase</a:t>
            </a:r>
            <a:r>
              <a:rPr lang="en-US" dirty="0" smtClean="0"/>
              <a:t> theorem and property rights</a:t>
            </a:r>
            <a:endParaRPr lang="en-US" dirty="0"/>
          </a:p>
        </p:txBody>
      </p:sp>
      <p:sp>
        <p:nvSpPr>
          <p:cNvPr id="4" name="Text Placeholder 2"/>
          <p:cNvSpPr>
            <a:spLocks noGrp="1"/>
          </p:cNvSpPr>
          <p:nvPr>
            <p:ph type="body" sz="quarter" idx="11"/>
          </p:nvPr>
        </p:nvSpPr>
        <p:spPr>
          <a:xfrm>
            <a:off x="152400" y="838200"/>
            <a:ext cx="8839200" cy="5638800"/>
          </a:xfrm>
        </p:spPr>
        <p:txBody>
          <a:bodyPr/>
          <a:lstStyle/>
          <a:p>
            <a:pPr>
              <a:spcBef>
                <a:spcPct val="20000"/>
              </a:spcBef>
              <a:defRPr/>
            </a:pPr>
            <a:r>
              <a:rPr lang="en-US" dirty="0"/>
              <a:t>Perhaps </a:t>
            </a:r>
            <a:r>
              <a:rPr lang="en-US" dirty="0" err="1"/>
              <a:t>Coase’s</a:t>
            </a:r>
            <a:r>
              <a:rPr lang="en-US" dirty="0"/>
              <a:t> most important observation was that it did not matter to whom property rights were assigned.</a:t>
            </a:r>
          </a:p>
          <a:p>
            <a:pPr>
              <a:spcBef>
                <a:spcPct val="20000"/>
              </a:spcBef>
              <a:defRPr/>
            </a:pPr>
            <a:endParaRPr lang="en-US" dirty="0"/>
          </a:p>
          <a:p>
            <a:pPr>
              <a:spcBef>
                <a:spcPct val="20000"/>
              </a:spcBef>
              <a:defRPr/>
            </a:pPr>
            <a:r>
              <a:rPr lang="en-US" dirty="0" smtClean="0"/>
              <a:t>Here’s a </a:t>
            </a:r>
            <a:r>
              <a:rPr lang="en-US" dirty="0" smtClean="0"/>
              <a:t>problem that </a:t>
            </a:r>
            <a:r>
              <a:rPr lang="en-US" dirty="0" err="1" smtClean="0"/>
              <a:t>Coase</a:t>
            </a:r>
            <a:r>
              <a:rPr lang="en-US" dirty="0" smtClean="0"/>
              <a:t> solved.</a:t>
            </a:r>
          </a:p>
          <a:p>
            <a:pPr>
              <a:spcBef>
                <a:spcPct val="20000"/>
              </a:spcBef>
              <a:defRPr/>
            </a:pPr>
            <a:endParaRPr lang="en-US" dirty="0"/>
          </a:p>
          <a:p>
            <a:pPr>
              <a:spcBef>
                <a:spcPct val="20000"/>
              </a:spcBef>
              <a:defRPr/>
            </a:pPr>
            <a:r>
              <a:rPr lang="en-US" dirty="0" smtClean="0"/>
              <a:t>In </a:t>
            </a:r>
            <a:r>
              <a:rPr lang="en-US" dirty="0"/>
              <a:t>the example of the paper mill and the farmer, we said that if the farmer had enforceable property rights over the stream, the externality problem could be resolved.</a:t>
            </a:r>
          </a:p>
          <a:p>
            <a:pPr>
              <a:spcBef>
                <a:spcPct val="20000"/>
              </a:spcBef>
              <a:defRPr/>
            </a:pPr>
            <a:endParaRPr lang="en-US" dirty="0"/>
          </a:p>
          <a:p>
            <a:pPr>
              <a:spcBef>
                <a:spcPct val="20000"/>
              </a:spcBef>
              <a:defRPr/>
            </a:pPr>
            <a:r>
              <a:rPr lang="en-US" dirty="0"/>
              <a:t>But the same is true if the paper mill owns the stream!</a:t>
            </a:r>
          </a:p>
          <a:p>
            <a:pPr marL="342900" indent="-342900">
              <a:spcBef>
                <a:spcPct val="20000"/>
              </a:spcBef>
              <a:buFont typeface="Arial" pitchFamily="34" charset="0"/>
              <a:buChar char="•"/>
              <a:defRPr/>
            </a:pPr>
            <a:r>
              <a:rPr lang="en-US" dirty="0"/>
              <a:t>Can you explain why</a:t>
            </a:r>
            <a:r>
              <a:rPr lang="en-US" dirty="0" smtClean="0"/>
              <a:t>?</a:t>
            </a:r>
            <a:endParaRPr lang="en-US" dirty="0"/>
          </a:p>
        </p:txBody>
      </p:sp>
    </p:spTree>
    <p:extLst>
      <p:ext uri="{BB962C8B-B14F-4D97-AF65-F5344CB8AC3E}">
        <p14:creationId xmlns:p14="http://schemas.microsoft.com/office/powerpoint/2010/main" val="11687021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left)">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animEffect transition="in" filter="wipe(left)">
                                      <p:cBhvr>
                                        <p:cTn id="17" dur="500"/>
                                        <p:tgtEl>
                                          <p:spTgt spid="4">
                                            <p:txEl>
                                              <p:pRg st="4" end="4"/>
                                            </p:txEl>
                                          </p:spTgt>
                                        </p:tgtEl>
                                      </p:cBhvr>
                                    </p:animEffect>
                                  </p:childTnLst>
                                </p:cTn>
                              </p:par>
                            </p:childTnLst>
                          </p:cTn>
                        </p:par>
                        <p:par>
                          <p:cTn id="18" fill="hold">
                            <p:stCondLst>
                              <p:cond delay="500"/>
                            </p:stCondLst>
                            <p:childTnLst>
                              <p:par>
                                <p:cTn id="19" presetID="22" presetClass="entr" presetSubtype="8" fill="hold" nodeType="after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Effect transition="in" filter="wipe(left)">
                                      <p:cBhvr>
                                        <p:cTn id="21" dur="500"/>
                                        <p:tgtEl>
                                          <p:spTgt spid="4">
                                            <p:txEl>
                                              <p:pRg st="6" end="6"/>
                                            </p:txEl>
                                          </p:spTgt>
                                        </p:tgtEl>
                                      </p:cBhvr>
                                    </p:animEffect>
                                  </p:childTnLst>
                                </p:cTn>
                              </p:par>
                            </p:childTnLst>
                          </p:cTn>
                        </p:par>
                        <p:par>
                          <p:cTn id="22" fill="hold">
                            <p:stCondLst>
                              <p:cond delay="1000"/>
                            </p:stCondLst>
                            <p:childTnLst>
                              <p:par>
                                <p:cTn id="23" presetID="22" presetClass="entr" presetSubtype="8" fill="hold" nodeType="after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animEffect transition="in" filter="wipe(left)">
                                      <p:cBhvr>
                                        <p:cTn id="25"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strike="sngStrike" dirty="0" smtClean="0"/>
              <a:t>birds</a:t>
            </a:r>
            <a:r>
              <a:rPr lang="en-US" dirty="0" smtClean="0"/>
              <a:t> apples and the bees</a:t>
            </a:r>
            <a:endParaRPr lang="en-US" dirty="0"/>
          </a:p>
        </p:txBody>
      </p:sp>
      <p:sp>
        <p:nvSpPr>
          <p:cNvPr id="4" name="Text Placeholder 2"/>
          <p:cNvSpPr txBox="1">
            <a:spLocks/>
          </p:cNvSpPr>
          <p:nvPr/>
        </p:nvSpPr>
        <p:spPr>
          <a:xfrm>
            <a:off x="152400" y="838200"/>
            <a:ext cx="3622433" cy="3581400"/>
          </a:xfrm>
          <a:prstGeom prst="rect">
            <a:avLst/>
          </a:prstGeom>
        </p:spPr>
        <p:txBody>
          <a:bodyPr/>
          <a:lstStyle>
            <a:lvl1pPr marL="0" indent="0" algn="l" rtl="0" eaLnBrk="0" fontAlgn="base" hangingPunct="0">
              <a:spcBef>
                <a:spcPts val="600"/>
              </a:spcBef>
              <a:spcAft>
                <a:spcPct val="0"/>
              </a:spcAft>
              <a:defRPr sz="2200" i="0" baseline="0">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a:lstStyle>
          <a:p>
            <a:pPr>
              <a:spcBef>
                <a:spcPts val="0"/>
              </a:spcBef>
              <a:defRPr/>
            </a:pPr>
            <a:r>
              <a:rPr lang="en-US" kern="0" dirty="0" smtClean="0"/>
              <a:t>There are mutual positive externalities in apple-growing and beekeeping.</a:t>
            </a:r>
          </a:p>
          <a:p>
            <a:pPr>
              <a:spcBef>
                <a:spcPts val="0"/>
              </a:spcBef>
              <a:defRPr/>
            </a:pPr>
            <a:endParaRPr lang="en-US" kern="0" dirty="0" smtClean="0"/>
          </a:p>
          <a:p>
            <a:pPr>
              <a:spcBef>
                <a:spcPts val="0"/>
              </a:spcBef>
              <a:defRPr/>
            </a:pPr>
            <a:r>
              <a:rPr lang="en-US" kern="0" dirty="0" smtClean="0"/>
              <a:t>This suggests both will be underprovided.</a:t>
            </a:r>
          </a:p>
          <a:p>
            <a:pPr>
              <a:spcBef>
                <a:spcPts val="0"/>
              </a:spcBef>
              <a:defRPr/>
            </a:pPr>
            <a:endParaRPr lang="en-US" kern="0" dirty="0" smtClean="0"/>
          </a:p>
          <a:p>
            <a:pPr>
              <a:spcBef>
                <a:spcPts val="0"/>
              </a:spcBef>
              <a:defRPr/>
            </a:pPr>
            <a:r>
              <a:rPr lang="en-US" kern="0" dirty="0" smtClean="0"/>
              <a:t>But apple-growers and beekeepers have developed private solutions to this:</a:t>
            </a:r>
            <a:endParaRPr lang="en-US" kern="0" dirty="0"/>
          </a:p>
        </p:txBody>
      </p:sp>
      <p:sp>
        <p:nvSpPr>
          <p:cNvPr id="6" name="Text Placeholder 2"/>
          <p:cNvSpPr txBox="1">
            <a:spLocks/>
          </p:cNvSpPr>
          <p:nvPr/>
        </p:nvSpPr>
        <p:spPr>
          <a:xfrm>
            <a:off x="149087" y="4953000"/>
            <a:ext cx="8534400" cy="1219200"/>
          </a:xfrm>
          <a:prstGeom prst="rect">
            <a:avLst/>
          </a:prstGeom>
        </p:spPr>
        <p:txBody>
          <a:bodyPr/>
          <a:lstStyle>
            <a:lvl1pPr marL="0" indent="0" algn="l" rtl="0" eaLnBrk="0" fontAlgn="base" hangingPunct="0">
              <a:spcBef>
                <a:spcPts val="600"/>
              </a:spcBef>
              <a:spcAft>
                <a:spcPct val="0"/>
              </a:spcAft>
              <a:defRPr sz="2200" i="0" baseline="0">
                <a:solidFill>
                  <a:schemeClr val="tx1"/>
                </a:solidFill>
                <a:latin typeface="+mn-lt"/>
                <a:ea typeface="+mn-ea"/>
                <a:cs typeface="+mn-cs"/>
              </a:defRPr>
            </a:lvl1pPr>
            <a:lvl2pPr marL="742950" indent="-285750" algn="l" rtl="0" eaLnBrk="0" fontAlgn="base" hangingPunct="0">
              <a:spcBef>
                <a:spcPct val="20000"/>
              </a:spcBef>
              <a:spcAft>
                <a:spcPct val="0"/>
              </a:spcAft>
              <a:defRPr i="1">
                <a:solidFill>
                  <a:schemeClr val="tx1"/>
                </a:solidFill>
                <a:latin typeface="+mn-lt"/>
              </a:defRPr>
            </a:lvl2pPr>
            <a:lvl3pPr marL="1143000" indent="-228600" algn="l" rtl="0" eaLnBrk="0" fontAlgn="base" hangingPunct="0">
              <a:spcBef>
                <a:spcPct val="20000"/>
              </a:spcBef>
              <a:spcAft>
                <a:spcPct val="0"/>
              </a:spcAft>
              <a:defRPr sz="1600" i="1">
                <a:solidFill>
                  <a:schemeClr val="tx1"/>
                </a:solidFill>
                <a:latin typeface="+mn-lt"/>
              </a:defRPr>
            </a:lvl3pPr>
            <a:lvl4pPr marL="1600200" indent="-228600" algn="l" rtl="0" eaLnBrk="0" fontAlgn="base" hangingPunct="0">
              <a:spcBef>
                <a:spcPct val="20000"/>
              </a:spcBef>
              <a:spcAft>
                <a:spcPct val="0"/>
              </a:spcAft>
              <a:defRPr sz="1600">
                <a:solidFill>
                  <a:schemeClr val="tx1"/>
                </a:solidFill>
                <a:latin typeface="+mn-lt"/>
              </a:defRPr>
            </a:lvl4pPr>
            <a:lvl5pPr marL="2057400" indent="-228600" algn="l" rtl="0" eaLnBrk="0" fontAlgn="base" hangingPunct="0">
              <a:spcBef>
                <a:spcPct val="20000"/>
              </a:spcBef>
              <a:spcAft>
                <a:spcPct val="0"/>
              </a:spcAft>
              <a:defRPr sz="1600">
                <a:solidFill>
                  <a:schemeClr val="tx1"/>
                </a:solidFill>
                <a:latin typeface="+mn-lt"/>
              </a:defRPr>
            </a:lvl5pPr>
            <a:lvl6pPr marL="2514600" indent="-228600" algn="l" rtl="0" fontAlgn="base">
              <a:spcBef>
                <a:spcPct val="20000"/>
              </a:spcBef>
              <a:spcAft>
                <a:spcPct val="0"/>
              </a:spcAft>
              <a:defRPr sz="1600">
                <a:solidFill>
                  <a:schemeClr val="tx1"/>
                </a:solidFill>
                <a:latin typeface="+mn-lt"/>
              </a:defRPr>
            </a:lvl6pPr>
            <a:lvl7pPr marL="2971800" indent="-228600" algn="l" rtl="0" fontAlgn="base">
              <a:spcBef>
                <a:spcPct val="20000"/>
              </a:spcBef>
              <a:spcAft>
                <a:spcPct val="0"/>
              </a:spcAft>
              <a:defRPr sz="1600">
                <a:solidFill>
                  <a:schemeClr val="tx1"/>
                </a:solidFill>
                <a:latin typeface="+mn-lt"/>
              </a:defRPr>
            </a:lvl7pPr>
            <a:lvl8pPr marL="3429000" indent="-228600" algn="l" rtl="0" fontAlgn="base">
              <a:spcBef>
                <a:spcPct val="20000"/>
              </a:spcBef>
              <a:spcAft>
                <a:spcPct val="0"/>
              </a:spcAft>
              <a:defRPr sz="1600">
                <a:solidFill>
                  <a:schemeClr val="tx1"/>
                </a:solidFill>
                <a:latin typeface="+mn-lt"/>
              </a:defRPr>
            </a:lvl8pPr>
            <a:lvl9pPr marL="3886200" indent="-228600" algn="l" rtl="0" fontAlgn="base">
              <a:spcBef>
                <a:spcPct val="20000"/>
              </a:spcBef>
              <a:spcAft>
                <a:spcPct val="0"/>
              </a:spcAft>
              <a:defRPr sz="1600">
                <a:solidFill>
                  <a:schemeClr val="tx1"/>
                </a:solidFill>
                <a:latin typeface="+mn-lt"/>
              </a:defRPr>
            </a:lvl9pPr>
          </a:lstStyle>
          <a:p>
            <a:pPr>
              <a:spcBef>
                <a:spcPts val="0"/>
              </a:spcBef>
              <a:defRPr/>
            </a:pPr>
            <a:r>
              <a:rPr lang="en-US" altLang="en-US" kern="0" dirty="0" smtClean="0"/>
              <a:t>Beekeepers along the West Coast rent their hives out to orchardists in “pollination contracts”, moving them to where they are needed at different times of the year.</a:t>
            </a:r>
          </a:p>
        </p:txBody>
      </p:sp>
      <p:pic>
        <p:nvPicPr>
          <p:cNvPr id="5"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4833" y="1171575"/>
            <a:ext cx="5051667" cy="3324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extLst>
      <p:ext uri="{BB962C8B-B14F-4D97-AF65-F5344CB8AC3E}">
        <p14:creationId xmlns:p14="http://schemas.microsoft.com/office/powerpoint/2010/main" val="2866949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wipe(left)">
                                      <p:cBhvr>
                                        <p:cTn id="11" dur="500"/>
                                        <p:tgtEl>
                                          <p:spTgt spid="4">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wipe(left)">
                                      <p:cBhvr>
                                        <p:cTn id="16" dur="500"/>
                                        <p:tgtEl>
                                          <p:spTgt spid="4">
                                            <p:txEl>
                                              <p:pRg st="4" end="4"/>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6">
                                            <p:txEl>
                                              <p:pRg st="0" end="0"/>
                                            </p:txEl>
                                          </p:spTgt>
                                        </p:tgtEl>
                                        <p:attrNameLst>
                                          <p:attrName>style.visibility</p:attrName>
                                        </p:attrNameLst>
                                      </p:cBhvr>
                                      <p:to>
                                        <p:strVal val="visible"/>
                                      </p:to>
                                    </p:set>
                                    <p:animEffect transition="in" filter="wipe(left)">
                                      <p:cBhvr>
                                        <p:cTn id="20"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Government Policies to Deal with Externalities</a:t>
            </a:r>
            <a:endParaRPr lang="en-US" dirty="0"/>
          </a:p>
        </p:txBody>
      </p:sp>
      <p:sp>
        <p:nvSpPr>
          <p:cNvPr id="3" name="Content Placeholder 2"/>
          <p:cNvSpPr>
            <a:spLocks noGrp="1"/>
          </p:cNvSpPr>
          <p:nvPr>
            <p:ph sz="quarter" idx="10"/>
          </p:nvPr>
        </p:nvSpPr>
        <p:spPr/>
        <p:txBody>
          <a:bodyPr/>
          <a:lstStyle/>
          <a:p>
            <a:r>
              <a:rPr lang="en-US" dirty="0" smtClean="0"/>
              <a:t>5.3</a:t>
            </a:r>
            <a:endParaRPr lang="en-US" dirty="0"/>
          </a:p>
        </p:txBody>
      </p:sp>
      <p:sp>
        <p:nvSpPr>
          <p:cNvPr id="4" name="Text Placeholder 3"/>
          <p:cNvSpPr>
            <a:spLocks noGrp="1"/>
          </p:cNvSpPr>
          <p:nvPr>
            <p:ph type="body" sz="quarter" idx="11"/>
          </p:nvPr>
        </p:nvSpPr>
        <p:spPr/>
        <p:txBody>
          <a:bodyPr/>
          <a:lstStyle/>
          <a:p>
            <a:r>
              <a:rPr lang="en-US" altLang="en-US" dirty="0">
                <a:cs typeface="Arial" charset="0"/>
              </a:rPr>
              <a:t>Analyze government policies to achieve economic efficiency in a market with an externality</a:t>
            </a:r>
            <a:r>
              <a:rPr lang="en-US" altLang="en-US" dirty="0" smtClean="0">
                <a:cs typeface="Arial" charset="0"/>
              </a:rPr>
              <a:t>.</a:t>
            </a:r>
            <a:endParaRPr lang="en-US" altLang="en-US" dirty="0">
              <a:cs typeface="Arial" charset="0"/>
            </a:endParaRPr>
          </a:p>
        </p:txBody>
      </p:sp>
    </p:spTree>
    <p:extLst>
      <p:ext uri="{BB962C8B-B14F-4D97-AF65-F5344CB8AC3E}">
        <p14:creationId xmlns:p14="http://schemas.microsoft.com/office/powerpoint/2010/main" val="51653373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Taxing the Activity that Causes an Externality</a:t>
            </a:r>
            <a:endParaRPr lang="en-US" dirty="0">
              <a:solidFill>
                <a:srgbClr val="FF0000"/>
              </a:solidFill>
            </a:endParaRPr>
          </a:p>
        </p:txBody>
      </p:sp>
      <p:sp>
        <p:nvSpPr>
          <p:cNvPr id="4" name="Text Placeholder 2"/>
          <p:cNvSpPr>
            <a:spLocks noGrp="1"/>
          </p:cNvSpPr>
          <p:nvPr>
            <p:ph type="body" sz="quarter" idx="11"/>
          </p:nvPr>
        </p:nvSpPr>
        <p:spPr>
          <a:xfrm>
            <a:off x="152400" y="838200"/>
            <a:ext cx="8839200" cy="5638800"/>
          </a:xfrm>
        </p:spPr>
        <p:txBody>
          <a:bodyPr/>
          <a:lstStyle/>
          <a:p>
            <a:pPr eaLnBrk="1" hangingPunct="1">
              <a:spcBef>
                <a:spcPct val="20000"/>
              </a:spcBef>
            </a:pPr>
            <a:r>
              <a:rPr lang="en-US" altLang="en-US" dirty="0" smtClean="0"/>
              <a:t>External costs cause inefficiency because too much of the externality (the pollution, for example) is produced.</a:t>
            </a:r>
            <a:endParaRPr lang="en-US" altLang="en-US" dirty="0"/>
          </a:p>
          <a:p>
            <a:pPr eaLnBrk="1" hangingPunct="1">
              <a:spcBef>
                <a:spcPct val="20000"/>
              </a:spcBef>
            </a:pPr>
            <a:endParaRPr lang="en-US" altLang="en-US" dirty="0"/>
          </a:p>
          <a:p>
            <a:pPr eaLnBrk="1" hangingPunct="1">
              <a:spcBef>
                <a:spcPct val="20000"/>
              </a:spcBef>
            </a:pPr>
            <a:r>
              <a:rPr lang="en-US" altLang="en-US" dirty="0"/>
              <a:t>A tax </a:t>
            </a:r>
            <a:r>
              <a:rPr lang="en-US" altLang="en-US" dirty="0" smtClean="0"/>
              <a:t>on the </a:t>
            </a:r>
            <a:r>
              <a:rPr lang="en-US" altLang="en-US" dirty="0" smtClean="0"/>
              <a:t>polluting activity </a:t>
            </a:r>
            <a:r>
              <a:rPr lang="en-US" altLang="en-US" dirty="0" smtClean="0"/>
              <a:t>of </a:t>
            </a:r>
            <a:r>
              <a:rPr lang="en-US" altLang="en-US" dirty="0"/>
              <a:t>just the right size could </a:t>
            </a:r>
            <a:r>
              <a:rPr lang="en-US" altLang="en-US" dirty="0" smtClean="0"/>
              <a:t>theoretically achieve the </a:t>
            </a:r>
            <a:r>
              <a:rPr lang="en-US" altLang="en-US" dirty="0"/>
              <a:t>efficient level of production</a:t>
            </a:r>
            <a:r>
              <a:rPr lang="en-US" altLang="en-US" dirty="0" smtClean="0"/>
              <a:t>.</a:t>
            </a:r>
            <a:endParaRPr lang="en-US" altLang="en-US" dirty="0"/>
          </a:p>
        </p:txBody>
      </p:sp>
    </p:spTree>
    <p:extLst>
      <p:ext uri="{BB962C8B-B14F-4D97-AF65-F5344CB8AC3E}">
        <p14:creationId xmlns:p14="http://schemas.microsoft.com/office/powerpoint/2010/main" val="611125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left)">
                                      <p:cBhvr>
                                        <p:cTn id="1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Corrective taxes for negative externalities</a:t>
            </a:r>
            <a:endParaRPr lang="en-US" dirty="0"/>
          </a:p>
        </p:txBody>
      </p:sp>
      <p:sp>
        <p:nvSpPr>
          <p:cNvPr id="7" name="Text Placeholder 2"/>
          <p:cNvSpPr>
            <a:spLocks noGrp="1"/>
          </p:cNvSpPr>
          <p:nvPr>
            <p:ph type="body" sz="quarter" idx="11"/>
          </p:nvPr>
        </p:nvSpPr>
        <p:spPr>
          <a:xfrm>
            <a:off x="152400" y="838200"/>
            <a:ext cx="3962400" cy="5638800"/>
          </a:xfrm>
        </p:spPr>
        <p:txBody>
          <a:bodyPr/>
          <a:lstStyle/>
          <a:p>
            <a:pPr eaLnBrk="1" hangingPunct="1"/>
            <a:r>
              <a:rPr lang="en-US" altLang="en-US" dirty="0"/>
              <a:t>Utilities do not bear the cost of pollution, so they produce too </a:t>
            </a:r>
            <a:r>
              <a:rPr lang="en-US" altLang="en-US" dirty="0" smtClean="0"/>
              <a:t>much electricity. The market equilibrium is not efficient.</a:t>
            </a:r>
            <a:endParaRPr lang="en-US" altLang="en-US" dirty="0"/>
          </a:p>
          <a:p>
            <a:pPr eaLnBrk="1" hangingPunct="1"/>
            <a:endParaRPr lang="en-US" altLang="en-US" dirty="0"/>
          </a:p>
          <a:p>
            <a:pPr eaLnBrk="1" hangingPunct="1"/>
            <a:r>
              <a:rPr lang="en-US" altLang="en-US" dirty="0"/>
              <a:t>If the government imposes a tax equal to the cost of the </a:t>
            </a:r>
            <a:r>
              <a:rPr lang="en-US" altLang="en-US" dirty="0" smtClean="0"/>
              <a:t>pollution (the right tax), </a:t>
            </a:r>
            <a:r>
              <a:rPr lang="en-US" altLang="en-US" dirty="0"/>
              <a:t>the utilities will internalize the externality. </a:t>
            </a:r>
          </a:p>
          <a:p>
            <a:pPr eaLnBrk="1" hangingPunct="1"/>
            <a:endParaRPr lang="en-US" altLang="en-US" dirty="0"/>
          </a:p>
          <a:p>
            <a:pPr eaLnBrk="1" hangingPunct="1"/>
            <a:r>
              <a:rPr lang="en-US" altLang="en-US" dirty="0"/>
              <a:t>The supply curve will shift up, from </a:t>
            </a:r>
            <a:r>
              <a:rPr lang="en-US" altLang="en-US" i="1" dirty="0"/>
              <a:t>S</a:t>
            </a:r>
            <a:r>
              <a:rPr lang="en-US" altLang="en-US" baseline="-25000" dirty="0"/>
              <a:t>1</a:t>
            </a:r>
            <a:r>
              <a:rPr lang="en-US" altLang="en-US" dirty="0"/>
              <a:t> to </a:t>
            </a:r>
            <a:r>
              <a:rPr lang="en-US" altLang="en-US" i="1" dirty="0"/>
              <a:t>S</a:t>
            </a:r>
            <a:r>
              <a:rPr lang="en-US" altLang="en-US" baseline="-25000" dirty="0"/>
              <a:t>2</a:t>
            </a:r>
            <a:r>
              <a:rPr lang="en-US" altLang="en-US" dirty="0"/>
              <a:t>. </a:t>
            </a:r>
          </a:p>
        </p:txBody>
      </p:sp>
      <p:sp>
        <p:nvSpPr>
          <p:cNvPr id="8" name="Text Placeholder 3"/>
          <p:cNvSpPr>
            <a:spLocks noGrp="1"/>
          </p:cNvSpPr>
          <p:nvPr>
            <p:ph type="body" sz="quarter" idx="12"/>
          </p:nvPr>
        </p:nvSpPr>
        <p:spPr>
          <a:xfrm>
            <a:off x="5867400" y="5562600"/>
            <a:ext cx="2895600" cy="449263"/>
          </a:xfrm>
        </p:spPr>
        <p:txBody>
          <a:bodyPr/>
          <a:lstStyle/>
          <a:p>
            <a:r>
              <a:rPr lang="en-US" dirty="0" smtClean="0"/>
              <a:t>When there is a negative externality, a tax can lead to the efficient level of output</a:t>
            </a:r>
            <a:endParaRPr lang="en-US" dirty="0"/>
          </a:p>
        </p:txBody>
      </p:sp>
      <p:sp>
        <p:nvSpPr>
          <p:cNvPr id="9" name="Text Placeholder 4"/>
          <p:cNvSpPr>
            <a:spLocks noGrp="1"/>
          </p:cNvSpPr>
          <p:nvPr>
            <p:ph type="body" sz="quarter" idx="13"/>
          </p:nvPr>
        </p:nvSpPr>
        <p:spPr>
          <a:xfrm>
            <a:off x="4533900" y="5562600"/>
            <a:ext cx="1352550" cy="381000"/>
          </a:xfrm>
        </p:spPr>
        <p:txBody>
          <a:bodyPr/>
          <a:lstStyle/>
          <a:p>
            <a:r>
              <a:rPr lang="en-US" dirty="0" smtClean="0"/>
              <a:t>Figure 5.5</a:t>
            </a:r>
            <a:endParaRPr lang="en-US" dirty="0"/>
          </a:p>
        </p:txBody>
      </p:sp>
      <p:pic>
        <p:nvPicPr>
          <p:cNvPr id="10" name="Picture 16" descr="Fig05-5_PPT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3813" y="1557338"/>
            <a:ext cx="5000625"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7" descr="Fig05-5_PPT_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3813" y="1557338"/>
            <a:ext cx="5000625"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8" descr="Fig05-5_PPT_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33813" y="1557338"/>
            <a:ext cx="5000625"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9" descr="Fig05-5_PPT_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33813" y="1557338"/>
            <a:ext cx="5000625"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3" descr="Fig05-5_PPT_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3813" y="1557338"/>
            <a:ext cx="5000625"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4" descr="Fig05-5_PPT_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33813" y="1557338"/>
            <a:ext cx="5000625"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39191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1000"/>
                                        <p:tgtEl>
                                          <p:spTgt spid="11"/>
                                        </p:tgtEl>
                                      </p:cBhvr>
                                    </p:animEffect>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1000"/>
                                        <p:tgtEl>
                                          <p:spTgt spid="12"/>
                                        </p:tgtEl>
                                      </p:cBhvr>
                                    </p:animEffect>
                                  </p:childTnLst>
                                </p:cTn>
                              </p:par>
                            </p:childTnLst>
                          </p:cTn>
                        </p:par>
                        <p:par>
                          <p:cTn id="20" fill="hold">
                            <p:stCondLst>
                              <p:cond delay="3000"/>
                            </p:stCondLst>
                            <p:childTnLst>
                              <p:par>
                                <p:cTn id="21" presetID="22" presetClass="entr" presetSubtype="4"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1000"/>
                                        <p:tgtEl>
                                          <p:spTgt spid="13"/>
                                        </p:tgtEl>
                                      </p:cBhvr>
                                    </p:animEffect>
                                  </p:childTnLst>
                                </p:cTn>
                              </p:par>
                              <p:par>
                                <p:cTn id="24" presetID="22" presetClass="entr" presetSubtype="1"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up)">
                                      <p:cBhvr>
                                        <p:cTn id="26" dur="1000"/>
                                        <p:tgtEl>
                                          <p:spTgt spid="14"/>
                                        </p:tgtEl>
                                      </p:cBhvr>
                                    </p:animEffect>
                                  </p:childTnLst>
                                </p:cTn>
                              </p:par>
                              <p:par>
                                <p:cTn id="27" presetID="22" presetClass="entr" presetSubtype="1" fill="hold" nodeType="with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wipe(up)">
                                      <p:cBhvr>
                                        <p:cTn id="29" dur="1000"/>
                                        <p:tgtEl>
                                          <p:spTgt spid="15"/>
                                        </p:tgtEl>
                                      </p:cBhvr>
                                    </p:animEffect>
                                  </p:childTnLst>
                                </p:cTn>
                              </p:par>
                            </p:childTnLst>
                          </p:cTn>
                        </p:par>
                        <p:par>
                          <p:cTn id="30" fill="hold">
                            <p:stCondLst>
                              <p:cond delay="4000"/>
                            </p:stCondLst>
                            <p:childTnLst>
                              <p:par>
                                <p:cTn id="31" presetID="22" presetClass="entr" presetSubtype="8" fill="hold" nodeType="afterEffect">
                                  <p:stCondLst>
                                    <p:cond delay="0"/>
                                  </p:stCondLst>
                                  <p:childTnLst>
                                    <p:set>
                                      <p:cBhvr>
                                        <p:cTn id="32" dur="1" fill="hold">
                                          <p:stCondLst>
                                            <p:cond delay="0"/>
                                          </p:stCondLst>
                                        </p:cTn>
                                        <p:tgtEl>
                                          <p:spTgt spid="7">
                                            <p:txEl>
                                              <p:pRg st="2" end="2"/>
                                            </p:txEl>
                                          </p:spTgt>
                                        </p:tgtEl>
                                        <p:attrNameLst>
                                          <p:attrName>style.visibility</p:attrName>
                                        </p:attrNameLst>
                                      </p:cBhvr>
                                      <p:to>
                                        <p:strVal val="visible"/>
                                      </p:to>
                                    </p:set>
                                    <p:animEffect transition="in" filter="wipe(left)">
                                      <p:cBhvr>
                                        <p:cTn id="33" dur="500"/>
                                        <p:tgtEl>
                                          <p:spTgt spid="7">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7">
                                            <p:txEl>
                                              <p:pRg st="4" end="4"/>
                                            </p:txEl>
                                          </p:spTgt>
                                        </p:tgtEl>
                                        <p:attrNameLst>
                                          <p:attrName>style.visibility</p:attrName>
                                        </p:attrNameLst>
                                      </p:cBhvr>
                                      <p:to>
                                        <p:strVal val="visible"/>
                                      </p:to>
                                    </p:set>
                                    <p:animEffect transition="in" filter="wipe(left)">
                                      <p:cBhvr>
                                        <p:cTn id="38" dur="500"/>
                                        <p:tgtEl>
                                          <p:spTgt spid="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 of the corrective taxes</a:t>
            </a:r>
            <a:endParaRPr lang="en-US" dirty="0"/>
          </a:p>
        </p:txBody>
      </p:sp>
      <p:sp>
        <p:nvSpPr>
          <p:cNvPr id="6" name="Text Placeholder 2"/>
          <p:cNvSpPr>
            <a:spLocks noGrp="1"/>
          </p:cNvSpPr>
          <p:nvPr>
            <p:ph type="body" sz="quarter" idx="11"/>
          </p:nvPr>
        </p:nvSpPr>
        <p:spPr>
          <a:xfrm>
            <a:off x="152400" y="838200"/>
            <a:ext cx="3505200" cy="5638800"/>
          </a:xfrm>
        </p:spPr>
        <p:txBody>
          <a:bodyPr/>
          <a:lstStyle/>
          <a:p>
            <a:pPr eaLnBrk="1" hangingPunct="1"/>
            <a:r>
              <a:rPr lang="en-US" altLang="en-US" dirty="0"/>
              <a:t>The price of electricity will rise from </a:t>
            </a:r>
            <a:r>
              <a:rPr lang="en-US" altLang="en-US" i="1" dirty="0" err="1"/>
              <a:t>P</a:t>
            </a:r>
            <a:r>
              <a:rPr lang="en-US" altLang="en-US" baseline="-25000" dirty="0" err="1"/>
              <a:t>Market</a:t>
            </a:r>
            <a:r>
              <a:rPr lang="en-US" altLang="en-US" dirty="0"/>
              <a:t>, which does not include the cost of </a:t>
            </a:r>
            <a:r>
              <a:rPr lang="en-US" altLang="en-US" dirty="0" smtClean="0"/>
              <a:t>the pollution, to </a:t>
            </a:r>
            <a:r>
              <a:rPr lang="en-US" altLang="en-US" i="1" dirty="0" err="1"/>
              <a:t>P</a:t>
            </a:r>
            <a:r>
              <a:rPr lang="en-US" altLang="en-US" baseline="-25000" dirty="0" err="1"/>
              <a:t>Efficient</a:t>
            </a:r>
            <a:r>
              <a:rPr lang="en-US" altLang="en-US" dirty="0"/>
              <a:t>, which does include the cost.</a:t>
            </a:r>
          </a:p>
          <a:p>
            <a:pPr eaLnBrk="1" hangingPunct="1"/>
            <a:endParaRPr lang="en-US" altLang="en-US" dirty="0"/>
          </a:p>
          <a:p>
            <a:pPr eaLnBrk="1" hangingPunct="1"/>
            <a:r>
              <a:rPr lang="en-US" altLang="en-US" dirty="0"/>
              <a:t>Consumers pay the price </a:t>
            </a:r>
            <a:r>
              <a:rPr lang="en-US" altLang="en-US" i="1" dirty="0" err="1"/>
              <a:t>P</a:t>
            </a:r>
            <a:r>
              <a:rPr lang="en-US" altLang="en-US" baseline="-25000" dirty="0" err="1"/>
              <a:t>Efficient</a:t>
            </a:r>
            <a:r>
              <a:rPr lang="en-US" altLang="en-US" dirty="0"/>
              <a:t>, while producers receive a price </a:t>
            </a:r>
            <a:r>
              <a:rPr lang="en-US" altLang="en-US" i="1" dirty="0"/>
              <a:t>P</a:t>
            </a:r>
            <a:r>
              <a:rPr lang="en-US" altLang="en-US" dirty="0"/>
              <a:t>, which is equal to </a:t>
            </a:r>
            <a:r>
              <a:rPr lang="en-US" altLang="en-US" i="1" dirty="0" err="1"/>
              <a:t>P</a:t>
            </a:r>
            <a:r>
              <a:rPr lang="en-US" altLang="en-US" baseline="-25000" dirty="0" err="1"/>
              <a:t>Efficient</a:t>
            </a:r>
            <a:r>
              <a:rPr lang="en-US" altLang="en-US" dirty="0"/>
              <a:t> minus the amount of the tax.</a:t>
            </a:r>
          </a:p>
        </p:txBody>
      </p:sp>
      <p:sp>
        <p:nvSpPr>
          <p:cNvPr id="7" name="Text Placeholder 3"/>
          <p:cNvSpPr>
            <a:spLocks noGrp="1"/>
          </p:cNvSpPr>
          <p:nvPr>
            <p:ph type="body" sz="quarter" idx="12"/>
          </p:nvPr>
        </p:nvSpPr>
        <p:spPr>
          <a:xfrm>
            <a:off x="5867400" y="5562600"/>
            <a:ext cx="2895600" cy="449263"/>
          </a:xfrm>
        </p:spPr>
        <p:txBody>
          <a:bodyPr/>
          <a:lstStyle/>
          <a:p>
            <a:r>
              <a:rPr lang="en-US" dirty="0" smtClean="0"/>
              <a:t>When there is a negative externality, a tax can lead to the efficient level of output</a:t>
            </a:r>
            <a:endParaRPr lang="en-US" dirty="0"/>
          </a:p>
        </p:txBody>
      </p:sp>
      <p:sp>
        <p:nvSpPr>
          <p:cNvPr id="8" name="Text Placeholder 4"/>
          <p:cNvSpPr>
            <a:spLocks noGrp="1"/>
          </p:cNvSpPr>
          <p:nvPr>
            <p:ph type="body" sz="quarter" idx="13"/>
          </p:nvPr>
        </p:nvSpPr>
        <p:spPr>
          <a:xfrm>
            <a:off x="4533900" y="5562600"/>
            <a:ext cx="1352550" cy="381000"/>
          </a:xfrm>
        </p:spPr>
        <p:txBody>
          <a:bodyPr/>
          <a:lstStyle/>
          <a:p>
            <a:r>
              <a:rPr lang="en-US" dirty="0" smtClean="0"/>
              <a:t>Figure 5.5</a:t>
            </a:r>
            <a:endParaRPr lang="en-US" dirty="0"/>
          </a:p>
        </p:txBody>
      </p:sp>
      <p:pic>
        <p:nvPicPr>
          <p:cNvPr id="9" name="Picture 8" descr="Fig05-5_PPT10.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36504" y="1563756"/>
            <a:ext cx="5000625"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5" descr="Fig05-5_PPT_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36504" y="1563756"/>
            <a:ext cx="5000625"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6" descr="Fig05-5_PPT_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36504" y="1563756"/>
            <a:ext cx="5000625"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6" descr="Fig05-5_PPT_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36504" y="1563756"/>
            <a:ext cx="5000625"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7" descr="Fig05-5_PPT_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36504" y="1563756"/>
            <a:ext cx="5000625"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8" descr="Fig05-5_PPT_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36504" y="1563756"/>
            <a:ext cx="5000625"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9" descr="Fig05-5_PPT_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36504" y="1563756"/>
            <a:ext cx="5000625"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3" descr="Fig05-5_PPT_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36504" y="1563756"/>
            <a:ext cx="5000625"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4" descr="Fig05-5_PPT_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36504" y="1563756"/>
            <a:ext cx="5000625"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7" descr="Fig05-5_PPT_10"/>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36504" y="1563756"/>
            <a:ext cx="5000625" cy="336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8021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par>
                                <p:cTn id="8" presetID="22" presetClass="entr" presetSubtype="2"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right)">
                                      <p:cBhvr>
                                        <p:cTn id="10" dur="1000"/>
                                        <p:tgtEl>
                                          <p:spTgt spid="10"/>
                                        </p:tgtEl>
                                      </p:cBhvr>
                                    </p:animEffect>
                                  </p:childTnLst>
                                </p:cTn>
                              </p:par>
                            </p:childTnLst>
                          </p:cTn>
                        </p:par>
                        <p:par>
                          <p:cTn id="11" fill="hold">
                            <p:stCondLst>
                              <p:cond delay="1000"/>
                            </p:stCondLst>
                            <p:childTnLst>
                              <p:par>
                                <p:cTn id="12" presetID="22" presetClass="entr" presetSubtype="2" fill="hold" nodeType="after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right)">
                                      <p:cBhvr>
                                        <p:cTn id="14" dur="1000"/>
                                        <p:tgtEl>
                                          <p:spTgt spid="11"/>
                                        </p:tgtEl>
                                      </p:cBhvr>
                                    </p:animEffect>
                                  </p:childTnLst>
                                </p:cTn>
                              </p:par>
                            </p:childTnLst>
                          </p:cTn>
                        </p:par>
                        <p:par>
                          <p:cTn id="15" fill="hold">
                            <p:stCondLst>
                              <p:cond delay="2000"/>
                            </p:stCondLst>
                            <p:childTnLst>
                              <p:par>
                                <p:cTn id="16" presetID="22" presetClass="entr" presetSubtype="4" fill="hold"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wipe(down)">
                                      <p:cBhvr>
                                        <p:cTn id="18" dur="1000"/>
                                        <p:tgtEl>
                                          <p:spTgt spid="18"/>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wipe(left)">
                                      <p:cBhvr>
                                        <p:cTn id="23" dur="500"/>
                                        <p:tgtEl>
                                          <p:spTgt spid="6">
                                            <p:txEl>
                                              <p:pRg st="2" end="2"/>
                                            </p:txEl>
                                          </p:spTgt>
                                        </p:tgtEl>
                                      </p:cBhvr>
                                    </p:animEffect>
                                  </p:childTnLst>
                                </p:cTn>
                              </p:par>
                            </p:childTnLst>
                          </p:cTn>
                        </p:par>
                        <p:par>
                          <p:cTn id="24" fill="hold">
                            <p:stCondLst>
                              <p:cond delay="500"/>
                            </p:stCondLst>
                            <p:childTnLst>
                              <p:par>
                                <p:cTn id="25" presetID="22" presetClass="entr" presetSubtype="2"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right)">
                                      <p:cBhvr>
                                        <p:cTn id="2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Can taxes “solve” positive externalities too?</a:t>
            </a:r>
            <a:endParaRPr lang="en-US" dirty="0"/>
          </a:p>
        </p:txBody>
      </p:sp>
      <p:sp>
        <p:nvSpPr>
          <p:cNvPr id="4" name="Text Placeholder 2"/>
          <p:cNvSpPr>
            <a:spLocks noGrp="1"/>
          </p:cNvSpPr>
          <p:nvPr>
            <p:ph type="body" sz="quarter" idx="11"/>
          </p:nvPr>
        </p:nvSpPr>
        <p:spPr>
          <a:xfrm>
            <a:off x="152400" y="838200"/>
            <a:ext cx="8839200" cy="5638800"/>
          </a:xfrm>
        </p:spPr>
        <p:txBody>
          <a:bodyPr/>
          <a:lstStyle/>
          <a:p>
            <a:pPr>
              <a:spcBef>
                <a:spcPct val="20000"/>
              </a:spcBef>
              <a:defRPr/>
            </a:pPr>
            <a:r>
              <a:rPr lang="en-US" dirty="0"/>
              <a:t>Taxes worked to solve the problem of negative externalities because:</a:t>
            </a:r>
          </a:p>
          <a:p>
            <a:pPr marL="342900" indent="-342900">
              <a:spcBef>
                <a:spcPct val="20000"/>
              </a:spcBef>
              <a:buFont typeface="Arial" pitchFamily="34" charset="0"/>
              <a:buChar char="•"/>
              <a:defRPr/>
            </a:pPr>
            <a:r>
              <a:rPr lang="en-US" dirty="0"/>
              <a:t>Negative externalities caused too much to be produced, while</a:t>
            </a:r>
          </a:p>
          <a:p>
            <a:pPr marL="342900" indent="-342900">
              <a:spcBef>
                <a:spcPct val="20000"/>
              </a:spcBef>
              <a:buFont typeface="Arial" pitchFamily="34" charset="0"/>
              <a:buChar char="•"/>
              <a:defRPr/>
            </a:pPr>
            <a:r>
              <a:rPr lang="en-US" dirty="0"/>
              <a:t>Taxes reduced the amount of output.</a:t>
            </a:r>
          </a:p>
          <a:p>
            <a:pPr marL="342900" indent="-342900">
              <a:spcBef>
                <a:spcPct val="20000"/>
              </a:spcBef>
              <a:buFont typeface="Arial" pitchFamily="34" charset="0"/>
              <a:buChar char="•"/>
              <a:defRPr/>
            </a:pPr>
            <a:endParaRPr lang="en-US" dirty="0"/>
          </a:p>
          <a:p>
            <a:pPr>
              <a:spcBef>
                <a:spcPct val="20000"/>
              </a:spcBef>
              <a:defRPr/>
            </a:pPr>
            <a:r>
              <a:rPr lang="en-US" dirty="0"/>
              <a:t>When there are positive externalities, </a:t>
            </a:r>
            <a:r>
              <a:rPr lang="en-US" i="1" dirty="0"/>
              <a:t>too little</a:t>
            </a:r>
            <a:r>
              <a:rPr lang="en-US" dirty="0"/>
              <a:t> will be produced.</a:t>
            </a:r>
          </a:p>
          <a:p>
            <a:pPr>
              <a:spcBef>
                <a:spcPct val="20000"/>
              </a:spcBef>
              <a:defRPr/>
            </a:pPr>
            <a:endParaRPr lang="en-US" dirty="0"/>
          </a:p>
          <a:p>
            <a:pPr>
              <a:spcBef>
                <a:spcPct val="20000"/>
              </a:spcBef>
              <a:defRPr/>
            </a:pPr>
            <a:r>
              <a:rPr lang="en-US" dirty="0"/>
              <a:t>Taxes won’t work; but </a:t>
            </a:r>
            <a:r>
              <a:rPr lang="en-US" b="1" i="1" dirty="0"/>
              <a:t>subsidies</a:t>
            </a:r>
            <a:r>
              <a:rPr lang="en-US" dirty="0"/>
              <a:t> might.</a:t>
            </a:r>
          </a:p>
          <a:p>
            <a:pPr>
              <a:spcBef>
                <a:spcPct val="20000"/>
              </a:spcBef>
              <a:defRPr/>
            </a:pPr>
            <a:endParaRPr lang="en-US" dirty="0"/>
          </a:p>
          <a:p>
            <a:pPr>
              <a:spcBef>
                <a:spcPct val="20000"/>
              </a:spcBef>
              <a:defRPr/>
            </a:pPr>
            <a:r>
              <a:rPr lang="en-US" b="1" dirty="0"/>
              <a:t>Subsidy</a:t>
            </a:r>
            <a:r>
              <a:rPr lang="en-US" dirty="0"/>
              <a:t>: An amount paid to producers or consumers to encourage the production or consumption of a good</a:t>
            </a:r>
            <a:r>
              <a:rPr lang="en-US" dirty="0" smtClean="0"/>
              <a:t>.</a:t>
            </a:r>
          </a:p>
          <a:p>
            <a:pPr>
              <a:spcBef>
                <a:spcPct val="20000"/>
              </a:spcBef>
              <a:defRPr/>
            </a:pPr>
            <a:endParaRPr lang="en-US" dirty="0"/>
          </a:p>
          <a:p>
            <a:pPr>
              <a:spcBef>
                <a:spcPct val="20000"/>
              </a:spcBef>
              <a:defRPr/>
            </a:pPr>
            <a:r>
              <a:rPr lang="en-US" dirty="0" smtClean="0"/>
              <a:t>How can a government cause an efficient amount of measles vaccinations?</a:t>
            </a:r>
            <a:endParaRPr lang="en-US" dirty="0"/>
          </a:p>
        </p:txBody>
      </p:sp>
    </p:spTree>
    <p:extLst>
      <p:ext uri="{BB962C8B-B14F-4D97-AF65-F5344CB8AC3E}">
        <p14:creationId xmlns:p14="http://schemas.microsoft.com/office/powerpoint/2010/main" val="63022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left)">
                                      <p:cBhvr>
                                        <p:cTn id="11" dur="500"/>
                                        <p:tgtEl>
                                          <p:spTgt spid="4">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left)">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wipe(left)">
                                      <p:cBhvr>
                                        <p:cTn id="20" dur="500"/>
                                        <p:tgtEl>
                                          <p:spTgt spid="4">
                                            <p:txEl>
                                              <p:pRg st="4" end="4"/>
                                            </p:txEl>
                                          </p:spTgt>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wipe(left)">
                                      <p:cBhvr>
                                        <p:cTn id="24" dur="500"/>
                                        <p:tgtEl>
                                          <p:spTgt spid="4">
                                            <p:txEl>
                                              <p:pRg st="6" end="6"/>
                                            </p:txEl>
                                          </p:spTgt>
                                        </p:tgtEl>
                                      </p:cBhvr>
                                    </p:animEffect>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4">
                                            <p:txEl>
                                              <p:pRg st="8" end="8"/>
                                            </p:txEl>
                                          </p:spTgt>
                                        </p:tgtEl>
                                        <p:attrNameLst>
                                          <p:attrName>style.visibility</p:attrName>
                                        </p:attrNameLst>
                                      </p:cBhvr>
                                      <p:to>
                                        <p:strVal val="visible"/>
                                      </p:to>
                                    </p:set>
                                    <p:animEffect transition="in" filter="wipe(left)">
                                      <p:cBhvr>
                                        <p:cTn id="28" dur="500"/>
                                        <p:tgtEl>
                                          <p:spTgt spid="4">
                                            <p:txEl>
                                              <p:pRg st="8" end="8"/>
                                            </p:txEl>
                                          </p:spTgt>
                                        </p:tgtEl>
                                      </p:cBhvr>
                                    </p:animEffect>
                                  </p:childTnLst>
                                </p:cTn>
                              </p:par>
                            </p:childTnLst>
                          </p:cTn>
                        </p:par>
                        <p:par>
                          <p:cTn id="29" fill="hold">
                            <p:stCondLst>
                              <p:cond delay="1500"/>
                            </p:stCondLst>
                            <p:childTnLst>
                              <p:par>
                                <p:cTn id="30" presetID="22" presetClass="entr" presetSubtype="8" fill="hold" nodeType="afterEffect">
                                  <p:stCondLst>
                                    <p:cond delay="0"/>
                                  </p:stCondLst>
                                  <p:childTnLst>
                                    <p:set>
                                      <p:cBhvr>
                                        <p:cTn id="31" dur="1" fill="hold">
                                          <p:stCondLst>
                                            <p:cond delay="0"/>
                                          </p:stCondLst>
                                        </p:cTn>
                                        <p:tgtEl>
                                          <p:spTgt spid="4">
                                            <p:txEl>
                                              <p:pRg st="10" end="10"/>
                                            </p:txEl>
                                          </p:spTgt>
                                        </p:tgtEl>
                                        <p:attrNameLst>
                                          <p:attrName>style.visibility</p:attrName>
                                        </p:attrNameLst>
                                      </p:cBhvr>
                                      <p:to>
                                        <p:strVal val="visible"/>
                                      </p:to>
                                    </p:set>
                                    <p:animEffect transition="in" filter="wipe(left)">
                                      <p:cBhvr>
                                        <p:cTn id="32"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Corrective subsidies for positive externalities</a:t>
            </a:r>
            <a:endParaRPr lang="en-US" dirty="0"/>
          </a:p>
        </p:txBody>
      </p:sp>
      <p:sp>
        <p:nvSpPr>
          <p:cNvPr id="6" name="Text Placeholder 2"/>
          <p:cNvSpPr>
            <a:spLocks noGrp="1"/>
          </p:cNvSpPr>
          <p:nvPr>
            <p:ph type="body" sz="quarter" idx="11"/>
          </p:nvPr>
        </p:nvSpPr>
        <p:spPr>
          <a:xfrm>
            <a:off x="152400" y="838200"/>
            <a:ext cx="3962400" cy="5638800"/>
          </a:xfrm>
        </p:spPr>
        <p:txBody>
          <a:bodyPr/>
          <a:lstStyle/>
          <a:p>
            <a:pPr eaLnBrk="1" hangingPunct="1"/>
            <a:r>
              <a:rPr lang="en-US" altLang="en-US" dirty="0" smtClean="0"/>
              <a:t>Individuals make decisions about whether or not to “consume” a college education, with a resulting market price and quantity.</a:t>
            </a:r>
          </a:p>
          <a:p>
            <a:pPr eaLnBrk="1" hangingPunct="1"/>
            <a:endParaRPr lang="en-US" altLang="en-US" dirty="0"/>
          </a:p>
          <a:p>
            <a:pPr eaLnBrk="1" hangingPunct="1"/>
            <a:r>
              <a:rPr lang="en-US" altLang="en-US" dirty="0" smtClean="0"/>
              <a:t>But what if there are positive externalities to a college education?</a:t>
            </a:r>
          </a:p>
          <a:p>
            <a:pPr marL="342900" indent="-342900" eaLnBrk="1" hangingPunct="1">
              <a:buFont typeface="Arial" panose="020B0604020202020204" pitchFamily="34" charset="0"/>
              <a:buChar char="•"/>
            </a:pPr>
            <a:r>
              <a:rPr lang="en-US" altLang="en-US" dirty="0" smtClean="0"/>
              <a:t>It is good for us all if </a:t>
            </a:r>
            <a:r>
              <a:rPr lang="en-US" altLang="en-US" i="1" dirty="0" smtClean="0"/>
              <a:t>other people</a:t>
            </a:r>
            <a:r>
              <a:rPr lang="en-US" altLang="en-US" dirty="0" smtClean="0"/>
              <a:t> are smart and make good decisions.</a:t>
            </a:r>
          </a:p>
          <a:p>
            <a:pPr eaLnBrk="1" hangingPunct="1"/>
            <a:endParaRPr lang="en-US" altLang="en-US" dirty="0"/>
          </a:p>
          <a:p>
            <a:pPr eaLnBrk="1" hangingPunct="1"/>
            <a:r>
              <a:rPr lang="en-US" altLang="en-US" dirty="0" smtClean="0"/>
              <a:t>This is an argument for a subsidy in the market for college education.</a:t>
            </a:r>
          </a:p>
          <a:p>
            <a:pPr eaLnBrk="1" hangingPunct="1"/>
            <a:endParaRPr lang="en-US" altLang="en-US" dirty="0"/>
          </a:p>
        </p:txBody>
      </p:sp>
      <p:sp>
        <p:nvSpPr>
          <p:cNvPr id="7" name="Text Placeholder 3"/>
          <p:cNvSpPr>
            <a:spLocks noGrp="1"/>
          </p:cNvSpPr>
          <p:nvPr>
            <p:ph type="body" sz="quarter" idx="12"/>
          </p:nvPr>
        </p:nvSpPr>
        <p:spPr>
          <a:xfrm>
            <a:off x="5867400" y="5562600"/>
            <a:ext cx="3124200" cy="449263"/>
          </a:xfrm>
        </p:spPr>
        <p:txBody>
          <a:bodyPr/>
          <a:lstStyle/>
          <a:p>
            <a:r>
              <a:rPr lang="en-US" dirty="0" smtClean="0"/>
              <a:t>When there is a positive externality, a subsidy can bring about the efficient level of output</a:t>
            </a:r>
            <a:endParaRPr lang="en-US" dirty="0"/>
          </a:p>
        </p:txBody>
      </p:sp>
      <p:sp>
        <p:nvSpPr>
          <p:cNvPr id="8" name="Text Placeholder 4"/>
          <p:cNvSpPr>
            <a:spLocks noGrp="1"/>
          </p:cNvSpPr>
          <p:nvPr>
            <p:ph type="body" sz="quarter" idx="13"/>
          </p:nvPr>
        </p:nvSpPr>
        <p:spPr>
          <a:xfrm>
            <a:off x="4533900" y="5562600"/>
            <a:ext cx="1352550" cy="381000"/>
          </a:xfrm>
        </p:spPr>
        <p:txBody>
          <a:bodyPr/>
          <a:lstStyle/>
          <a:p>
            <a:r>
              <a:rPr lang="en-US" dirty="0" smtClean="0"/>
              <a:t>Figure 5.6</a:t>
            </a:r>
            <a:endParaRPr lang="en-US" dirty="0"/>
          </a:p>
        </p:txBody>
      </p:sp>
      <p:pic>
        <p:nvPicPr>
          <p:cNvPr id="9" name="Picture 8" descr="Fig05-6_PPT_13.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48075" y="1790700"/>
            <a:ext cx="5191125"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6" descr="Fig05-6_PPT_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8075" y="1790700"/>
            <a:ext cx="5191125"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5" descr="Fig05-6_PPT_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48075" y="1790700"/>
            <a:ext cx="5191125"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6" descr="Fig05-6_PPT_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48075" y="1790700"/>
            <a:ext cx="5191125"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7" descr="Fig05-6_PPT_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48075" y="1790700"/>
            <a:ext cx="5191125"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4" descr="Fig05-6_PPT_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48075" y="1790700"/>
            <a:ext cx="5191125"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96560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1000"/>
                                        <p:tgtEl>
                                          <p:spTgt spid="12"/>
                                        </p:tgtEl>
                                      </p:cBhvr>
                                    </p:animEffect>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left)">
                                      <p:cBhvr>
                                        <p:cTn id="19" dur="1000"/>
                                        <p:tgtEl>
                                          <p:spTgt spid="13"/>
                                        </p:tgtEl>
                                      </p:cBhvr>
                                    </p:animEffect>
                                  </p:childTnLst>
                                </p:cTn>
                              </p:par>
                            </p:childTnLst>
                          </p:cTn>
                        </p:par>
                        <p:par>
                          <p:cTn id="20" fill="hold">
                            <p:stCondLst>
                              <p:cond delay="3000"/>
                            </p:stCondLst>
                            <p:childTnLst>
                              <p:par>
                                <p:cTn id="21" presetID="22" presetClass="entr" presetSubtype="2"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right)">
                                      <p:cBhvr>
                                        <p:cTn id="23" dur="1000"/>
                                        <p:tgtEl>
                                          <p:spTgt spid="10"/>
                                        </p:tgtEl>
                                      </p:cBhvr>
                                    </p:animEffect>
                                  </p:childTnLst>
                                </p:cTn>
                              </p:par>
                              <p:par>
                                <p:cTn id="24" presetID="22" presetClass="entr" presetSubtype="1" fill="hold"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wipe(up)">
                                      <p:cBhvr>
                                        <p:cTn id="26" dur="1000"/>
                                        <p:tgtEl>
                                          <p:spTgt spid="14"/>
                                        </p:tgtEl>
                                      </p:cBhvr>
                                    </p:animEffect>
                                  </p:childTnLst>
                                </p:cTn>
                              </p:par>
                              <p:par>
                                <p:cTn id="27" presetID="22" presetClass="entr" presetSubtype="1"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up)">
                                      <p:cBhvr>
                                        <p:cTn id="29" dur="10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8" fill="hold" nodeType="clickEffect">
                                  <p:stCondLst>
                                    <p:cond delay="0"/>
                                  </p:stCondLst>
                                  <p:childTnLst>
                                    <p:set>
                                      <p:cBhvr>
                                        <p:cTn id="33" dur="1" fill="hold">
                                          <p:stCondLst>
                                            <p:cond delay="0"/>
                                          </p:stCondLst>
                                        </p:cTn>
                                        <p:tgtEl>
                                          <p:spTgt spid="6">
                                            <p:txEl>
                                              <p:pRg st="2" end="2"/>
                                            </p:txEl>
                                          </p:spTgt>
                                        </p:tgtEl>
                                        <p:attrNameLst>
                                          <p:attrName>style.visibility</p:attrName>
                                        </p:attrNameLst>
                                      </p:cBhvr>
                                      <p:to>
                                        <p:strVal val="visible"/>
                                      </p:to>
                                    </p:set>
                                    <p:animEffect transition="in" filter="wipe(left)">
                                      <p:cBhvr>
                                        <p:cTn id="34" dur="500"/>
                                        <p:tgtEl>
                                          <p:spTgt spid="6">
                                            <p:txEl>
                                              <p:pRg st="2" end="2"/>
                                            </p:txEl>
                                          </p:spTgt>
                                        </p:tgtEl>
                                      </p:cBhvr>
                                    </p:animEffect>
                                  </p:childTnLst>
                                </p:cTn>
                              </p:par>
                            </p:childTnLst>
                          </p:cTn>
                        </p:par>
                        <p:par>
                          <p:cTn id="35" fill="hold">
                            <p:stCondLst>
                              <p:cond delay="500"/>
                            </p:stCondLst>
                            <p:childTnLst>
                              <p:par>
                                <p:cTn id="36" presetID="22" presetClass="entr" presetSubtype="8" fill="hold" nodeType="afterEffect">
                                  <p:stCondLst>
                                    <p:cond delay="0"/>
                                  </p:stCondLst>
                                  <p:childTnLst>
                                    <p:set>
                                      <p:cBhvr>
                                        <p:cTn id="37" dur="1" fill="hold">
                                          <p:stCondLst>
                                            <p:cond delay="0"/>
                                          </p:stCondLst>
                                        </p:cTn>
                                        <p:tgtEl>
                                          <p:spTgt spid="6">
                                            <p:txEl>
                                              <p:pRg st="3" end="3"/>
                                            </p:txEl>
                                          </p:spTgt>
                                        </p:tgtEl>
                                        <p:attrNameLst>
                                          <p:attrName>style.visibility</p:attrName>
                                        </p:attrNameLst>
                                      </p:cBhvr>
                                      <p:to>
                                        <p:strVal val="visible"/>
                                      </p:to>
                                    </p:set>
                                    <p:animEffect transition="in" filter="wipe(left)">
                                      <p:cBhvr>
                                        <p:cTn id="38" dur="500"/>
                                        <p:tgtEl>
                                          <p:spTgt spid="6">
                                            <p:txEl>
                                              <p:pRg st="3" end="3"/>
                                            </p:txEl>
                                          </p:spTgt>
                                        </p:tgtEl>
                                      </p:cBhvr>
                                    </p:animEffect>
                                  </p:childTnLst>
                                </p:cTn>
                              </p:par>
                            </p:childTnLst>
                          </p:cTn>
                        </p:par>
                        <p:par>
                          <p:cTn id="39" fill="hold">
                            <p:stCondLst>
                              <p:cond delay="1000"/>
                            </p:stCondLst>
                            <p:childTnLst>
                              <p:par>
                                <p:cTn id="40" presetID="22" presetClass="entr" presetSubtype="8" fill="hold" nodeType="after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Effect transition="in" filter="wipe(left)">
                                      <p:cBhvr>
                                        <p:cTn id="4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Effect of the corrective subsidies</a:t>
            </a:r>
            <a:endParaRPr lang="en-US" dirty="0"/>
          </a:p>
        </p:txBody>
      </p:sp>
      <p:sp>
        <p:nvSpPr>
          <p:cNvPr id="6" name="Text Placeholder 2"/>
          <p:cNvSpPr>
            <a:spLocks noGrp="1"/>
          </p:cNvSpPr>
          <p:nvPr>
            <p:ph type="body" sz="quarter" idx="11"/>
          </p:nvPr>
        </p:nvSpPr>
        <p:spPr>
          <a:xfrm>
            <a:off x="152400" y="838200"/>
            <a:ext cx="3495675" cy="5638800"/>
          </a:xfrm>
        </p:spPr>
        <p:txBody>
          <a:bodyPr/>
          <a:lstStyle/>
          <a:p>
            <a:pPr eaLnBrk="1" hangingPunct="1"/>
            <a:r>
              <a:rPr lang="en-US" altLang="en-US" dirty="0"/>
              <a:t>The subsidy will cause the demand curve to shift up, from </a:t>
            </a:r>
            <a:r>
              <a:rPr lang="en-US" altLang="en-US" i="1" dirty="0"/>
              <a:t>D</a:t>
            </a:r>
            <a:r>
              <a:rPr lang="en-US" altLang="en-US" baseline="-25000" dirty="0"/>
              <a:t>1</a:t>
            </a:r>
            <a:r>
              <a:rPr lang="en-US" altLang="en-US" dirty="0"/>
              <a:t> to </a:t>
            </a:r>
            <a:r>
              <a:rPr lang="en-US" altLang="en-US" i="1" dirty="0"/>
              <a:t>D</a:t>
            </a:r>
            <a:r>
              <a:rPr lang="en-US" altLang="en-US" baseline="-25000" dirty="0"/>
              <a:t>2</a:t>
            </a:r>
            <a:r>
              <a:rPr lang="en-US" altLang="en-US" dirty="0"/>
              <a:t>. </a:t>
            </a:r>
          </a:p>
          <a:p>
            <a:pPr eaLnBrk="1" hangingPunct="1"/>
            <a:endParaRPr lang="en-US" altLang="en-US" dirty="0"/>
          </a:p>
          <a:p>
            <a:pPr eaLnBrk="1" hangingPunct="1"/>
            <a:r>
              <a:rPr lang="en-US" altLang="en-US" dirty="0"/>
              <a:t>The market equilibrium quantity will shift from </a:t>
            </a:r>
            <a:r>
              <a:rPr lang="en-US" altLang="en-US" i="1" dirty="0" err="1"/>
              <a:t>Q</a:t>
            </a:r>
            <a:r>
              <a:rPr lang="en-US" altLang="en-US" baseline="-25000" dirty="0" err="1"/>
              <a:t>Market</a:t>
            </a:r>
            <a:r>
              <a:rPr lang="en-US" altLang="en-US" dirty="0"/>
              <a:t> to </a:t>
            </a:r>
            <a:r>
              <a:rPr lang="en-US" altLang="en-US" i="1" dirty="0" err="1"/>
              <a:t>Q</a:t>
            </a:r>
            <a:r>
              <a:rPr lang="en-US" altLang="en-US" baseline="-25000" dirty="0" err="1"/>
              <a:t>Efficient</a:t>
            </a:r>
            <a:r>
              <a:rPr lang="en-US" altLang="en-US" dirty="0"/>
              <a:t>, the economically efficient equilibrium quantity. </a:t>
            </a:r>
          </a:p>
          <a:p>
            <a:pPr eaLnBrk="1" hangingPunct="1"/>
            <a:endParaRPr lang="en-US" altLang="en-US" dirty="0"/>
          </a:p>
          <a:p>
            <a:pPr eaLnBrk="1" hangingPunct="1"/>
            <a:r>
              <a:rPr lang="en-US" altLang="en-US" dirty="0"/>
              <a:t>Producers receive the price </a:t>
            </a:r>
            <a:r>
              <a:rPr lang="en-US" altLang="en-US" i="1" dirty="0" err="1"/>
              <a:t>P</a:t>
            </a:r>
            <a:r>
              <a:rPr lang="en-US" altLang="en-US" baseline="-25000" dirty="0" err="1"/>
              <a:t>Efficient</a:t>
            </a:r>
            <a:r>
              <a:rPr lang="en-US" altLang="en-US" dirty="0"/>
              <a:t>, while consumers pay a price </a:t>
            </a:r>
            <a:r>
              <a:rPr lang="en-US" altLang="en-US" i="1" dirty="0"/>
              <a:t>P</a:t>
            </a:r>
            <a:r>
              <a:rPr lang="en-US" altLang="en-US" dirty="0"/>
              <a:t>, which is equal to </a:t>
            </a:r>
            <a:r>
              <a:rPr lang="en-US" altLang="en-US" i="1" dirty="0" err="1"/>
              <a:t>P</a:t>
            </a:r>
            <a:r>
              <a:rPr lang="en-US" altLang="en-US" baseline="-25000" dirty="0" err="1"/>
              <a:t>Efficient</a:t>
            </a:r>
            <a:r>
              <a:rPr lang="en-US" altLang="en-US" dirty="0"/>
              <a:t> minus the amount of the subsidy.</a:t>
            </a:r>
          </a:p>
        </p:txBody>
      </p:sp>
      <p:sp>
        <p:nvSpPr>
          <p:cNvPr id="7" name="Text Placeholder 3"/>
          <p:cNvSpPr>
            <a:spLocks noGrp="1"/>
          </p:cNvSpPr>
          <p:nvPr>
            <p:ph type="body" sz="quarter" idx="12"/>
          </p:nvPr>
        </p:nvSpPr>
        <p:spPr>
          <a:xfrm>
            <a:off x="5867400" y="5562600"/>
            <a:ext cx="3124200" cy="449263"/>
          </a:xfrm>
        </p:spPr>
        <p:txBody>
          <a:bodyPr/>
          <a:lstStyle/>
          <a:p>
            <a:r>
              <a:rPr lang="en-US" dirty="0" smtClean="0"/>
              <a:t>When there is a positive externality, a subsidy can bring about the efficient level of output</a:t>
            </a:r>
            <a:endParaRPr lang="en-US" dirty="0"/>
          </a:p>
        </p:txBody>
      </p:sp>
      <p:sp>
        <p:nvSpPr>
          <p:cNvPr id="8" name="Text Placeholder 4"/>
          <p:cNvSpPr>
            <a:spLocks noGrp="1"/>
          </p:cNvSpPr>
          <p:nvPr>
            <p:ph type="body" sz="quarter" idx="13"/>
          </p:nvPr>
        </p:nvSpPr>
        <p:spPr>
          <a:xfrm>
            <a:off x="4533900" y="5562600"/>
            <a:ext cx="1352550" cy="381000"/>
          </a:xfrm>
        </p:spPr>
        <p:txBody>
          <a:bodyPr/>
          <a:lstStyle/>
          <a:p>
            <a:r>
              <a:rPr lang="en-US" dirty="0" smtClean="0"/>
              <a:t>Figure 5.6</a:t>
            </a:r>
            <a:endParaRPr lang="en-US" dirty="0"/>
          </a:p>
        </p:txBody>
      </p:sp>
      <p:pic>
        <p:nvPicPr>
          <p:cNvPr id="9" name="Picture 8" descr="Fig05-6_PPT12.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48075" y="1790700"/>
            <a:ext cx="5191125"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Fig05-6_PPT_14.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48075" y="1790700"/>
            <a:ext cx="5191125"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9" descr="Fig05-6_PPT_13.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48075" y="1790700"/>
            <a:ext cx="5191125"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6" descr="Fig05-6_PPT_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48075" y="1790700"/>
            <a:ext cx="5191125"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7" descr="Fig05-6_PPT_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48075" y="1790700"/>
            <a:ext cx="5191125"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5" descr="Fig05-6_PPT_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48075" y="1790700"/>
            <a:ext cx="5191125"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6" descr="Fig05-6_PPT_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48075" y="1790700"/>
            <a:ext cx="5191125"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7" descr="Fig05-6_PPT_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48075" y="1790700"/>
            <a:ext cx="5191125"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Fig05-6_PPT_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48075" y="1790700"/>
            <a:ext cx="5191125"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4" descr="Fig05-6_PPT_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48075" y="1790700"/>
            <a:ext cx="5191125"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5" descr="Fig05-6_PPT_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48075" y="1790700"/>
            <a:ext cx="5191125"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Fig05-6_PPT_12.gif"/>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648075" y="1790700"/>
            <a:ext cx="5191125"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descr="Fig05-6_PPT_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48075" y="1790700"/>
            <a:ext cx="5191125"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92729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down)">
                                      <p:cBhvr>
                                        <p:cTn id="11" dur="1000"/>
                                        <p:tgtEl>
                                          <p:spTgt spid="17"/>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down)">
                                      <p:cBhvr>
                                        <p:cTn id="15" dur="1000"/>
                                        <p:tgtEl>
                                          <p:spTgt spid="19"/>
                                        </p:tgtEl>
                                      </p:cBhvr>
                                    </p:animEffect>
                                  </p:childTnLst>
                                </p:cTn>
                              </p:par>
                            </p:childTnLst>
                          </p:cTn>
                        </p:par>
                        <p:par>
                          <p:cTn id="16" fill="hold">
                            <p:stCondLst>
                              <p:cond delay="2500"/>
                            </p:stCondLst>
                            <p:childTnLst>
                              <p:par>
                                <p:cTn id="17" presetID="22" presetClass="entr" presetSubtype="2"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wipe(right)">
                                      <p:cBhvr>
                                        <p:cTn id="19" dur="1000"/>
                                        <p:tgtEl>
                                          <p:spTgt spid="1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6">
                                            <p:txEl>
                                              <p:pRg st="2" end="2"/>
                                            </p:txEl>
                                          </p:spTgt>
                                        </p:tgtEl>
                                        <p:attrNameLst>
                                          <p:attrName>style.visibility</p:attrName>
                                        </p:attrNameLst>
                                      </p:cBhvr>
                                      <p:to>
                                        <p:strVal val="visible"/>
                                      </p:to>
                                    </p:set>
                                    <p:animEffect transition="in" filter="wipe(left)">
                                      <p:cBhvr>
                                        <p:cTn id="24" dur="500"/>
                                        <p:tgtEl>
                                          <p:spTgt spid="6">
                                            <p:txEl>
                                              <p:pRg st="2" end="2"/>
                                            </p:txEl>
                                          </p:spTgt>
                                        </p:tgtEl>
                                      </p:cBhvr>
                                    </p:animEffect>
                                  </p:childTnLst>
                                </p:cTn>
                              </p:par>
                              <p:par>
                                <p:cTn id="25" presetID="22" presetClass="entr" presetSubtype="1"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up)">
                                      <p:cBhvr>
                                        <p:cTn id="27" dur="1000"/>
                                        <p:tgtEl>
                                          <p:spTgt spid="10"/>
                                        </p:tgtEl>
                                      </p:cBhvr>
                                    </p:animEffect>
                                  </p:childTnLst>
                                </p:cTn>
                              </p:par>
                            </p:childTnLst>
                          </p:cTn>
                        </p:par>
                        <p:par>
                          <p:cTn id="28" fill="hold">
                            <p:stCondLst>
                              <p:cond delay="1000"/>
                            </p:stCondLst>
                            <p:childTnLst>
                              <p:par>
                                <p:cTn id="29" presetID="22" presetClass="entr" presetSubtype="1" fill="hold" nodeType="after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wipe(up)">
                                      <p:cBhvr>
                                        <p:cTn id="31" dur="1000"/>
                                        <p:tgtEl>
                                          <p:spTgt spid="21"/>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6">
                                            <p:txEl>
                                              <p:pRg st="4" end="4"/>
                                            </p:txEl>
                                          </p:spTgt>
                                        </p:tgtEl>
                                        <p:attrNameLst>
                                          <p:attrName>style.visibility</p:attrName>
                                        </p:attrNameLst>
                                      </p:cBhvr>
                                      <p:to>
                                        <p:strVal val="visible"/>
                                      </p:to>
                                    </p:set>
                                    <p:animEffect transition="in" filter="wipe(left)">
                                      <p:cBhvr>
                                        <p:cTn id="36" dur="500"/>
                                        <p:tgtEl>
                                          <p:spTgt spid="6">
                                            <p:txEl>
                                              <p:pRg st="4" end="4"/>
                                            </p:txEl>
                                          </p:spTgt>
                                        </p:tgtEl>
                                      </p:cBhvr>
                                    </p:animEffect>
                                  </p:childTnLst>
                                </p:cTn>
                              </p:par>
                              <p:par>
                                <p:cTn id="37" presetID="22" presetClass="entr" presetSubtype="4" fill="hold" nodeType="with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wipe(down)">
                                      <p:cBhvr>
                                        <p:cTn id="39" dur="2000"/>
                                        <p:tgtEl>
                                          <p:spTgt spid="20"/>
                                        </p:tgtEl>
                                      </p:cBhvr>
                                    </p:animEffect>
                                  </p:childTnLst>
                                </p:cTn>
                              </p:par>
                              <p:par>
                                <p:cTn id="40" presetID="22" presetClass="entr" presetSubtype="2" fill="hold" nodeType="withEffect">
                                  <p:stCondLst>
                                    <p:cond delay="0"/>
                                  </p:stCondLst>
                                  <p:childTnLst>
                                    <p:set>
                                      <p:cBhvr>
                                        <p:cTn id="41" dur="1" fill="hold">
                                          <p:stCondLst>
                                            <p:cond delay="0"/>
                                          </p:stCondLst>
                                        </p:cTn>
                                        <p:tgtEl>
                                          <p:spTgt spid="9"/>
                                        </p:tgtEl>
                                        <p:attrNameLst>
                                          <p:attrName>style.visibility</p:attrName>
                                        </p:attrNameLst>
                                      </p:cBhvr>
                                      <p:to>
                                        <p:strVal val="visible"/>
                                      </p:to>
                                    </p:set>
                                    <p:animEffect transition="in" filter="wipe(right)">
                                      <p:cBhvr>
                                        <p:cTn id="42"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Should the subsidy go to buyers or sellers?</a:t>
            </a:r>
            <a:endParaRPr lang="en-US" dirty="0"/>
          </a:p>
        </p:txBody>
      </p:sp>
      <p:sp>
        <p:nvSpPr>
          <p:cNvPr id="6" name="Text Placeholder 2"/>
          <p:cNvSpPr>
            <a:spLocks noGrp="1"/>
          </p:cNvSpPr>
          <p:nvPr>
            <p:ph type="body" sz="quarter" idx="11"/>
          </p:nvPr>
        </p:nvSpPr>
        <p:spPr>
          <a:xfrm>
            <a:off x="152400" y="838200"/>
            <a:ext cx="3495675" cy="5638800"/>
          </a:xfrm>
        </p:spPr>
        <p:txBody>
          <a:bodyPr/>
          <a:lstStyle/>
          <a:p>
            <a:pPr eaLnBrk="1" hangingPunct="1"/>
            <a:endParaRPr lang="en-US" altLang="en-US" dirty="0"/>
          </a:p>
        </p:txBody>
      </p:sp>
      <p:sp>
        <p:nvSpPr>
          <p:cNvPr id="7" name="Text Placeholder 3"/>
          <p:cNvSpPr>
            <a:spLocks noGrp="1"/>
          </p:cNvSpPr>
          <p:nvPr>
            <p:ph type="body" sz="quarter" idx="12"/>
          </p:nvPr>
        </p:nvSpPr>
        <p:spPr>
          <a:xfrm>
            <a:off x="5867400" y="5562600"/>
            <a:ext cx="3124200" cy="449263"/>
          </a:xfrm>
        </p:spPr>
        <p:txBody>
          <a:bodyPr/>
          <a:lstStyle/>
          <a:p>
            <a:r>
              <a:rPr lang="en-US" dirty="0" smtClean="0"/>
              <a:t>When there is a positive externality, a subsidy can bring about the efficient level of output</a:t>
            </a:r>
            <a:endParaRPr lang="en-US" dirty="0"/>
          </a:p>
        </p:txBody>
      </p:sp>
      <p:sp>
        <p:nvSpPr>
          <p:cNvPr id="8" name="Text Placeholder 4"/>
          <p:cNvSpPr>
            <a:spLocks noGrp="1"/>
          </p:cNvSpPr>
          <p:nvPr>
            <p:ph type="body" sz="quarter" idx="13"/>
          </p:nvPr>
        </p:nvSpPr>
        <p:spPr>
          <a:xfrm>
            <a:off x="4533900" y="5562600"/>
            <a:ext cx="1352550" cy="381000"/>
          </a:xfrm>
        </p:spPr>
        <p:txBody>
          <a:bodyPr/>
          <a:lstStyle/>
          <a:p>
            <a:r>
              <a:rPr lang="en-US" dirty="0" smtClean="0"/>
              <a:t>Figure 5.6</a:t>
            </a:r>
            <a:endParaRPr lang="en-US" dirty="0"/>
          </a:p>
        </p:txBody>
      </p:sp>
      <p:pic>
        <p:nvPicPr>
          <p:cNvPr id="9" name="Picture 8" descr="Fig05-6_PPT12.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48075" y="1790700"/>
            <a:ext cx="5191125"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Fig05-6_PPT_14.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48075" y="1790700"/>
            <a:ext cx="5191125"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9" descr="Fig05-6_PPT_13.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648075" y="1790700"/>
            <a:ext cx="5191125"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6" descr="Fig05-6_PPT_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48075" y="1790700"/>
            <a:ext cx="5191125"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7" descr="Fig05-6_PPT_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48075" y="1790700"/>
            <a:ext cx="5191125"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5" descr="Fig05-6_PPT_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48075" y="1790700"/>
            <a:ext cx="5191125"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6" descr="Fig05-6_PPT_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48075" y="1790700"/>
            <a:ext cx="5191125"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7" descr="Fig05-6_PPT_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48075" y="1790700"/>
            <a:ext cx="5191125"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6" descr="Fig05-6_PPT_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48075" y="1790700"/>
            <a:ext cx="5191125"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4" descr="Fig05-6_PPT_6"/>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48075" y="1790700"/>
            <a:ext cx="5191125"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25" descr="Fig05-6_PPT_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48075" y="1790700"/>
            <a:ext cx="5191125"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9" descr="Fig05-6_PPT_12.gif"/>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648075" y="1790700"/>
            <a:ext cx="5191125"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descr="Fig05-6_PPT_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648075" y="1790700"/>
            <a:ext cx="5191125"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36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1000"/>
                                        <p:tgtEl>
                                          <p:spTgt spid="17"/>
                                        </p:tgtEl>
                                      </p:cBhvr>
                                    </p:animEffect>
                                  </p:childTnLst>
                                </p:cTn>
                              </p:par>
                            </p:childTnLst>
                          </p:cTn>
                        </p:par>
                        <p:par>
                          <p:cTn id="8" fill="hold">
                            <p:stCondLst>
                              <p:cond delay="1000"/>
                            </p:stCondLst>
                            <p:childTnLst>
                              <p:par>
                                <p:cTn id="9" presetID="22" presetClass="entr" presetSubtype="4"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down)">
                                      <p:cBhvr>
                                        <p:cTn id="11" dur="1000"/>
                                        <p:tgtEl>
                                          <p:spTgt spid="19"/>
                                        </p:tgtEl>
                                      </p:cBhvr>
                                    </p:animEffect>
                                  </p:childTnLst>
                                </p:cTn>
                              </p:par>
                            </p:childTnLst>
                          </p:cTn>
                        </p:par>
                        <p:par>
                          <p:cTn id="12" fill="hold">
                            <p:stCondLst>
                              <p:cond delay="2000"/>
                            </p:stCondLst>
                            <p:childTnLst>
                              <p:par>
                                <p:cTn id="13" presetID="22" presetClass="entr" presetSubtype="2" fill="hold"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wipe(right)">
                                      <p:cBhvr>
                                        <p:cTn id="15" dur="1000"/>
                                        <p:tgtEl>
                                          <p:spTgt spid="13"/>
                                        </p:tgtEl>
                                      </p:cBhvr>
                                    </p:animEffect>
                                  </p:childTnLst>
                                </p:cTn>
                              </p:par>
                              <p:par>
                                <p:cTn id="16" presetID="22" presetClass="entr" presetSubtype="1"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up)">
                                      <p:cBhvr>
                                        <p:cTn id="18" dur="1000"/>
                                        <p:tgtEl>
                                          <p:spTgt spid="10"/>
                                        </p:tgtEl>
                                      </p:cBhvr>
                                    </p:animEffect>
                                  </p:childTnLst>
                                </p:cTn>
                              </p:par>
                            </p:childTnLst>
                          </p:cTn>
                        </p:par>
                        <p:par>
                          <p:cTn id="19" fill="hold">
                            <p:stCondLst>
                              <p:cond delay="3000"/>
                            </p:stCondLst>
                            <p:childTnLst>
                              <p:par>
                                <p:cTn id="20" presetID="22" presetClass="entr" presetSubtype="1"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wipe(up)">
                                      <p:cBhvr>
                                        <p:cTn id="22" dur="1000"/>
                                        <p:tgtEl>
                                          <p:spTgt spid="21"/>
                                        </p:tgtEl>
                                      </p:cBhvr>
                                    </p:animEffect>
                                  </p:childTnLst>
                                </p:cTn>
                              </p:par>
                              <p:par>
                                <p:cTn id="23" presetID="22" presetClass="entr" presetSubtype="4" fill="hold" nodeType="with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wipe(down)">
                                      <p:cBhvr>
                                        <p:cTn id="25" dur="2000"/>
                                        <p:tgtEl>
                                          <p:spTgt spid="20"/>
                                        </p:tgtEl>
                                      </p:cBhvr>
                                    </p:animEffect>
                                  </p:childTnLst>
                                </p:cTn>
                              </p:par>
                              <p:par>
                                <p:cTn id="26" presetID="22" presetClass="entr" presetSubtype="2" fill="hold" nodeType="with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right)">
                                      <p:cBhvr>
                                        <p:cTn id="28"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“best” level of pollution?</a:t>
            </a:r>
            <a:endParaRPr lang="en-US" dirty="0"/>
          </a:p>
        </p:txBody>
      </p:sp>
      <p:sp>
        <p:nvSpPr>
          <p:cNvPr id="5" name="Text Placeholder 2"/>
          <p:cNvSpPr>
            <a:spLocks noGrp="1"/>
          </p:cNvSpPr>
          <p:nvPr>
            <p:ph type="body" sz="quarter" idx="11"/>
          </p:nvPr>
        </p:nvSpPr>
        <p:spPr>
          <a:xfrm>
            <a:off x="152400" y="838200"/>
            <a:ext cx="8839200" cy="5638800"/>
          </a:xfrm>
        </p:spPr>
        <p:txBody>
          <a:bodyPr/>
          <a:lstStyle/>
          <a:p>
            <a:pPr eaLnBrk="1" hangingPunct="1">
              <a:spcBef>
                <a:spcPct val="20000"/>
              </a:spcBef>
            </a:pPr>
            <a:r>
              <a:rPr lang="en-US" altLang="en-US" dirty="0"/>
              <a:t>Is there a way to know what is the optimal level of pollution for a society?</a:t>
            </a:r>
          </a:p>
          <a:p>
            <a:pPr eaLnBrk="1" hangingPunct="1">
              <a:spcBef>
                <a:spcPct val="20000"/>
              </a:spcBef>
            </a:pPr>
            <a:endParaRPr lang="en-US" altLang="en-US" dirty="0"/>
          </a:p>
          <a:p>
            <a:pPr eaLnBrk="1" hangingPunct="1">
              <a:spcBef>
                <a:spcPct val="20000"/>
              </a:spcBef>
            </a:pPr>
            <a:r>
              <a:rPr lang="en-US" altLang="en-US" dirty="0"/>
              <a:t>“No pollution” may be good for the environment, but is probably not good for people—most modern conveniences in some way result in pollution.</a:t>
            </a:r>
          </a:p>
          <a:p>
            <a:pPr eaLnBrk="1" hangingPunct="1">
              <a:spcBef>
                <a:spcPct val="20000"/>
              </a:spcBef>
            </a:pPr>
            <a:endParaRPr lang="en-US" altLang="en-US" dirty="0"/>
          </a:p>
          <a:p>
            <a:pPr eaLnBrk="1" hangingPunct="1">
              <a:spcBef>
                <a:spcPct val="20000"/>
              </a:spcBef>
            </a:pPr>
            <a:r>
              <a:rPr lang="en-US" altLang="en-US" dirty="0"/>
              <a:t>But unrestrained pollution is probably not optimal either.</a:t>
            </a:r>
          </a:p>
          <a:p>
            <a:pPr eaLnBrk="1" hangingPunct="1">
              <a:spcBef>
                <a:spcPct val="20000"/>
              </a:spcBef>
            </a:pPr>
            <a:endParaRPr lang="en-US" altLang="en-US" dirty="0"/>
          </a:p>
          <a:p>
            <a:pPr eaLnBrk="1" hangingPunct="1">
              <a:spcBef>
                <a:spcPct val="20000"/>
              </a:spcBef>
            </a:pPr>
            <a:r>
              <a:rPr lang="en-US" altLang="en-US" dirty="0"/>
              <a:t>Economics offers some ideas for how to decide on how much pollution to allow</a:t>
            </a:r>
            <a:r>
              <a:rPr lang="en-US" altLang="en-US" dirty="0" smtClean="0"/>
              <a:t>.</a:t>
            </a:r>
            <a:endParaRPr lang="en-US" dirty="0"/>
          </a:p>
        </p:txBody>
      </p:sp>
    </p:spTree>
    <p:extLst>
      <p:ext uri="{BB962C8B-B14F-4D97-AF65-F5344CB8AC3E}">
        <p14:creationId xmlns:p14="http://schemas.microsoft.com/office/powerpoint/2010/main" val="4021998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wipe(left)">
                                      <p:cBhvr>
                                        <p:cTn id="11" dur="500"/>
                                        <p:tgtEl>
                                          <p:spTgt spid="5">
                                            <p:txEl>
                                              <p:pRg st="2" end="2"/>
                                            </p:txEl>
                                          </p:spTgt>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animEffect transition="in" filter="wipe(left)">
                                      <p:cBhvr>
                                        <p:cTn id="15" dur="500"/>
                                        <p:tgtEl>
                                          <p:spTgt spid="5">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5">
                                            <p:txEl>
                                              <p:pRg st="6" end="6"/>
                                            </p:txEl>
                                          </p:spTgt>
                                        </p:tgtEl>
                                        <p:attrNameLst>
                                          <p:attrName>style.visibility</p:attrName>
                                        </p:attrNameLst>
                                      </p:cBhvr>
                                      <p:to>
                                        <p:strVal val="visible"/>
                                      </p:to>
                                    </p:set>
                                    <p:animEffect transition="in" filter="wipe(left)">
                                      <p:cBhvr>
                                        <p:cTn id="20" dur="500"/>
                                        <p:tgtEl>
                                          <p:spTgt spid="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Corrective taxes and subsidies</a:t>
            </a:r>
            <a:endParaRPr lang="en-US" dirty="0"/>
          </a:p>
        </p:txBody>
      </p:sp>
      <p:sp>
        <p:nvSpPr>
          <p:cNvPr id="4" name="Text Placeholder 2"/>
          <p:cNvSpPr>
            <a:spLocks noGrp="1"/>
          </p:cNvSpPr>
          <p:nvPr>
            <p:ph type="body" sz="quarter" idx="11"/>
          </p:nvPr>
        </p:nvSpPr>
        <p:spPr>
          <a:xfrm>
            <a:off x="152400" y="838200"/>
            <a:ext cx="8839200" cy="5638800"/>
          </a:xfrm>
        </p:spPr>
        <p:txBody>
          <a:bodyPr/>
          <a:lstStyle/>
          <a:p>
            <a:pPr eaLnBrk="1" hangingPunct="1">
              <a:spcBef>
                <a:spcPct val="20000"/>
              </a:spcBef>
            </a:pPr>
            <a:r>
              <a:rPr lang="en-US" altLang="en-US" dirty="0"/>
              <a:t>The taxes and subsidies seen in the last few slides “correct” the externality problem.</a:t>
            </a:r>
          </a:p>
          <a:p>
            <a:pPr eaLnBrk="1" hangingPunct="1">
              <a:spcBef>
                <a:spcPct val="20000"/>
              </a:spcBef>
            </a:pPr>
            <a:endParaRPr lang="en-US" altLang="en-US" b="1" dirty="0"/>
          </a:p>
          <a:p>
            <a:pPr eaLnBrk="1" hangingPunct="1">
              <a:spcBef>
                <a:spcPct val="20000"/>
              </a:spcBef>
            </a:pPr>
            <a:r>
              <a:rPr lang="en-US" altLang="en-US" dirty="0"/>
              <a:t>They are known as </a:t>
            </a:r>
            <a:r>
              <a:rPr lang="en-US" altLang="en-US" b="1" i="1" dirty="0" err="1"/>
              <a:t>Pigovian</a:t>
            </a:r>
            <a:r>
              <a:rPr lang="en-US" altLang="en-US" b="1" i="1" dirty="0"/>
              <a:t> taxes and subsidies</a:t>
            </a:r>
            <a:r>
              <a:rPr lang="en-US" altLang="en-US" dirty="0"/>
              <a:t>, after the English economist Arthur Cecil </a:t>
            </a:r>
            <a:r>
              <a:rPr lang="en-US" altLang="en-US" dirty="0" err="1"/>
              <a:t>Pigou</a:t>
            </a:r>
            <a:r>
              <a:rPr lang="en-US" altLang="en-US" dirty="0"/>
              <a:t>, who first demonstrated the use of government taxes and subsidies in bringing about an efficient level of output in the presence of externalities.</a:t>
            </a:r>
          </a:p>
          <a:p>
            <a:pPr eaLnBrk="1" hangingPunct="1">
              <a:spcBef>
                <a:spcPct val="20000"/>
              </a:spcBef>
            </a:pPr>
            <a:endParaRPr lang="en-US" altLang="en-US" dirty="0"/>
          </a:p>
          <a:p>
            <a:pPr eaLnBrk="1" hangingPunct="1">
              <a:spcBef>
                <a:spcPct val="20000"/>
              </a:spcBef>
            </a:pPr>
            <a:r>
              <a:rPr lang="en-US" altLang="en-US" dirty="0" err="1"/>
              <a:t>Pigovian</a:t>
            </a:r>
            <a:r>
              <a:rPr lang="en-US" altLang="en-US" dirty="0"/>
              <a:t> taxes are especially popular with economists, because they increase efficiency while bringing in tax revenue; then (in theory) this allows inefficiency-causing taxes in other markets to be reduced, a </a:t>
            </a:r>
            <a:r>
              <a:rPr lang="en-US" altLang="en-US" b="1" i="1" dirty="0"/>
              <a:t>double dividend of taxation</a:t>
            </a:r>
            <a:r>
              <a:rPr lang="en-US" altLang="en-US" dirty="0"/>
              <a:t>.</a:t>
            </a:r>
          </a:p>
          <a:p>
            <a:endParaRPr lang="en-US" dirty="0"/>
          </a:p>
        </p:txBody>
      </p:sp>
    </p:spTree>
    <p:extLst>
      <p:ext uri="{BB962C8B-B14F-4D97-AF65-F5344CB8AC3E}">
        <p14:creationId xmlns:p14="http://schemas.microsoft.com/office/powerpoint/2010/main" val="1871865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wipe(left)">
                                      <p:cBhvr>
                                        <p:cTn id="11" dur="500"/>
                                        <p:tgtEl>
                                          <p:spTgt spid="4">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wipe(left)">
                                      <p:cBhvr>
                                        <p:cTn id="16"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Should we tax cigarettes and soda?</a:t>
            </a:r>
            <a:endParaRPr lang="en-US" sz="2800" dirty="0"/>
          </a:p>
        </p:txBody>
      </p:sp>
      <p:sp>
        <p:nvSpPr>
          <p:cNvPr id="4" name="Text Placeholder 2"/>
          <p:cNvSpPr>
            <a:spLocks noGrp="1"/>
          </p:cNvSpPr>
          <p:nvPr>
            <p:ph type="body" sz="quarter" idx="11"/>
          </p:nvPr>
        </p:nvSpPr>
        <p:spPr>
          <a:xfrm>
            <a:off x="152400" y="838200"/>
            <a:ext cx="8839200" cy="5638800"/>
          </a:xfrm>
        </p:spPr>
        <p:txBody>
          <a:bodyPr/>
          <a:lstStyle/>
          <a:p>
            <a:pPr eaLnBrk="1" hangingPunct="1">
              <a:defRPr/>
            </a:pPr>
            <a:r>
              <a:rPr lang="en-US" dirty="0"/>
              <a:t>The consumption of cigarettes and soda are thought to have negative externalities. Why?</a:t>
            </a:r>
          </a:p>
          <a:p>
            <a:pPr marL="285750" indent="-285750" eaLnBrk="1" hangingPunct="1">
              <a:buFont typeface="Arial" pitchFamily="34" charset="0"/>
              <a:buChar char="•"/>
              <a:defRPr/>
            </a:pPr>
            <a:r>
              <a:rPr lang="en-US" dirty="0"/>
              <a:t>Both cigarettes and soda have negative health consequences.</a:t>
            </a:r>
          </a:p>
          <a:p>
            <a:pPr marL="285750" indent="-285750" eaLnBrk="1" hangingPunct="1">
              <a:buFont typeface="Arial" pitchFamily="34" charset="0"/>
              <a:buChar char="•"/>
              <a:defRPr/>
            </a:pPr>
            <a:r>
              <a:rPr lang="en-US" dirty="0"/>
              <a:t>This by itself is not sufficient to be a negative externality</a:t>
            </a:r>
          </a:p>
          <a:p>
            <a:pPr marL="285750" indent="-285750" eaLnBrk="1" hangingPunct="1">
              <a:buFont typeface="Arial" pitchFamily="34" charset="0"/>
              <a:buChar char="•"/>
              <a:defRPr/>
            </a:pPr>
            <a:r>
              <a:rPr lang="en-US" dirty="0"/>
              <a:t>But people’s medical expenses are shared with others, either via public or private health insurance.</a:t>
            </a:r>
          </a:p>
          <a:p>
            <a:pPr marL="285750" indent="-285750" eaLnBrk="1" hangingPunct="1">
              <a:buFont typeface="Arial" pitchFamily="34" charset="0"/>
              <a:buChar char="•"/>
              <a:defRPr/>
            </a:pPr>
            <a:endParaRPr lang="en-US" dirty="0"/>
          </a:p>
          <a:p>
            <a:pPr eaLnBrk="1" hangingPunct="1">
              <a:defRPr/>
            </a:pPr>
            <a:r>
              <a:rPr lang="en-US" dirty="0"/>
              <a:t>Therefore we expect there to be too much consumption of cigarettes and soda, and they are candidates for </a:t>
            </a:r>
            <a:r>
              <a:rPr lang="en-US" dirty="0" err="1"/>
              <a:t>Pigovian</a:t>
            </a:r>
            <a:r>
              <a:rPr lang="en-US" dirty="0"/>
              <a:t> taxes.</a:t>
            </a:r>
          </a:p>
          <a:p>
            <a:pPr eaLnBrk="1" hangingPunct="1">
              <a:defRPr/>
            </a:pPr>
            <a:endParaRPr lang="en-US" dirty="0"/>
          </a:p>
          <a:p>
            <a:pPr eaLnBrk="1" hangingPunct="1">
              <a:defRPr/>
            </a:pPr>
            <a:r>
              <a:rPr lang="en-US" i="1" dirty="0"/>
              <a:t>In general, cigarettes are taxed much more heavily than soda. Is this appropriate</a:t>
            </a:r>
            <a:r>
              <a:rPr lang="en-US" i="1" dirty="0" smtClean="0"/>
              <a:t>?</a:t>
            </a:r>
            <a:endParaRPr lang="en-US" i="1" dirty="0"/>
          </a:p>
        </p:txBody>
      </p:sp>
    </p:spTree>
    <p:extLst>
      <p:ext uri="{BB962C8B-B14F-4D97-AF65-F5344CB8AC3E}">
        <p14:creationId xmlns:p14="http://schemas.microsoft.com/office/powerpoint/2010/main" val="404693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left)">
                                      <p:cBhvr>
                                        <p:cTn id="11" dur="500"/>
                                        <p:tgtEl>
                                          <p:spTgt spid="4">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left)">
                                      <p:cBhvr>
                                        <p:cTn id="15" dur="500"/>
                                        <p:tgtEl>
                                          <p:spTgt spid="4">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wipe(left)">
                                      <p:cBhvr>
                                        <p:cTn id="19" dur="500"/>
                                        <p:tgtEl>
                                          <p:spTgt spid="4">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wipe(left)">
                                      <p:cBhvr>
                                        <p:cTn id="24" dur="500"/>
                                        <p:tgtEl>
                                          <p:spTgt spid="4">
                                            <p:txEl>
                                              <p:pRg st="5" end="5"/>
                                            </p:txEl>
                                          </p:spTgt>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wipe(left)">
                                      <p:cBhvr>
                                        <p:cTn id="28"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t>Should we tax cigarettes and soda</a:t>
            </a:r>
            <a:r>
              <a:rPr lang="en-US" sz="2800" dirty="0" smtClean="0"/>
              <a:t>?—cont.</a:t>
            </a:r>
            <a:endParaRPr lang="en-US" sz="2800" dirty="0"/>
          </a:p>
        </p:txBody>
      </p:sp>
      <p:pic>
        <p:nvPicPr>
          <p:cNvPr id="4" name="Picture 3" descr="MTCsodataxPPT1.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7050" y="1295400"/>
            <a:ext cx="7562850"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MTCsodataxPPT2.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7050" y="1295400"/>
            <a:ext cx="7562850"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descr="MTCsodataxPPT3.gi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7050" y="1295400"/>
            <a:ext cx="7562850"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MTCsodataxPPT4.gi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27050" y="1295400"/>
            <a:ext cx="7562850"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MTCsodataxPPT5.gif"/>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527050" y="1295400"/>
            <a:ext cx="7562850"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MTCsodataxPPT6.gif"/>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27050" y="1295400"/>
            <a:ext cx="7562850"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53622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up)">
                                      <p:cBhvr>
                                        <p:cTn id="11" dur="1000"/>
                                        <p:tgtEl>
                                          <p:spTgt spid="5"/>
                                        </p:tgtEl>
                                      </p:cBhvr>
                                    </p:animEffect>
                                  </p:childTnLst>
                                </p:cTn>
                              </p:par>
                              <p:par>
                                <p:cTn id="12" presetID="22" presetClass="entr" presetSubtype="2" fill="hold" nodeType="with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1"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up)">
                                      <p:cBhvr>
                                        <p:cTn id="19" dur="1000"/>
                                        <p:tgtEl>
                                          <p:spTgt spid="7"/>
                                        </p:tgtEl>
                                      </p:cBhvr>
                                    </p:animEffect>
                                  </p:childTnLst>
                                </p:cTn>
                              </p:par>
                            </p:childTnLst>
                          </p:cTn>
                        </p:par>
                        <p:par>
                          <p:cTn id="20" fill="hold">
                            <p:stCondLst>
                              <p:cond delay="10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1000"/>
                                        <p:tgtEl>
                                          <p:spTgt spid="8"/>
                                        </p:tgtEl>
                                      </p:cBhvr>
                                    </p:animEffect>
                                  </p:childTnLst>
                                </p:cTn>
                              </p:par>
                            </p:childTnLst>
                          </p:cTn>
                        </p:par>
                        <p:par>
                          <p:cTn id="24" fill="hold">
                            <p:stCondLst>
                              <p:cond delay="2000"/>
                            </p:stCondLst>
                            <p:childTnLst>
                              <p:par>
                                <p:cTn id="25" presetID="22" presetClass="entr" presetSubtype="2"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right)">
                                      <p:cBhvr>
                                        <p:cTn id="2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Alternatives to taxation for solving externalities</a:t>
            </a:r>
            <a:endParaRPr lang="en-US" dirty="0"/>
          </a:p>
        </p:txBody>
      </p:sp>
      <p:sp>
        <p:nvSpPr>
          <p:cNvPr id="4" name="Text Placeholder 2"/>
          <p:cNvSpPr>
            <a:spLocks noGrp="1"/>
          </p:cNvSpPr>
          <p:nvPr>
            <p:ph type="body" sz="quarter" idx="11"/>
          </p:nvPr>
        </p:nvSpPr>
        <p:spPr>
          <a:xfrm>
            <a:off x="152400" y="838200"/>
            <a:ext cx="8839200" cy="5638800"/>
          </a:xfrm>
        </p:spPr>
        <p:txBody>
          <a:bodyPr/>
          <a:lstStyle/>
          <a:p>
            <a:pPr eaLnBrk="1" hangingPunct="1">
              <a:spcBef>
                <a:spcPct val="20000"/>
              </a:spcBef>
            </a:pPr>
            <a:r>
              <a:rPr lang="en-US" altLang="en-US" dirty="0"/>
              <a:t>The traditional solution to the externality problem is </a:t>
            </a:r>
            <a:r>
              <a:rPr lang="en-US" altLang="en-US" b="1" i="1" dirty="0"/>
              <a:t>command-and-control</a:t>
            </a:r>
            <a:r>
              <a:rPr lang="en-US" altLang="en-US" dirty="0"/>
              <a:t>: an approach that involves the government imposing quantitative limits on the amount of pollution firms are allowed to emit, or requiring firms to install specific pollution-control devices.</a:t>
            </a:r>
          </a:p>
          <a:p>
            <a:pPr eaLnBrk="1" hangingPunct="1">
              <a:spcBef>
                <a:spcPct val="20000"/>
              </a:spcBef>
            </a:pPr>
            <a:endParaRPr lang="en-US" altLang="en-US" dirty="0"/>
          </a:p>
          <a:p>
            <a:pPr eaLnBrk="1" hangingPunct="1">
              <a:spcBef>
                <a:spcPct val="20000"/>
              </a:spcBef>
            </a:pPr>
            <a:r>
              <a:rPr lang="en-US" altLang="en-US" i="1" dirty="0"/>
              <a:t>Example: Requiring car manufacturers to equip cars with catalytic converters</a:t>
            </a:r>
            <a:r>
              <a:rPr lang="en-US" altLang="en-US" dirty="0"/>
              <a:t>.</a:t>
            </a:r>
          </a:p>
          <a:p>
            <a:pPr eaLnBrk="1" hangingPunct="1">
              <a:spcBef>
                <a:spcPct val="20000"/>
              </a:spcBef>
            </a:pPr>
            <a:endParaRPr lang="en-US" altLang="en-US" dirty="0"/>
          </a:p>
          <a:p>
            <a:pPr eaLnBrk="1" hangingPunct="1">
              <a:spcBef>
                <a:spcPct val="20000"/>
              </a:spcBef>
            </a:pPr>
            <a:r>
              <a:rPr lang="en-US" altLang="en-US" dirty="0"/>
              <a:t>Problem: What if firms have very different costs of reducing pollution? It may not be efficient for them to reduce pollution by the same amount</a:t>
            </a:r>
            <a:r>
              <a:rPr lang="en-US" altLang="en-US" dirty="0" smtClean="0"/>
              <a:t>.</a:t>
            </a:r>
          </a:p>
          <a:p>
            <a:pPr eaLnBrk="1" hangingPunct="1">
              <a:spcBef>
                <a:spcPct val="20000"/>
              </a:spcBef>
            </a:pPr>
            <a:endParaRPr lang="en-US" altLang="en-US" dirty="0"/>
          </a:p>
          <a:p>
            <a:pPr eaLnBrk="1" hangingPunct="1">
              <a:spcBef>
                <a:spcPct val="20000"/>
              </a:spcBef>
            </a:pPr>
            <a:r>
              <a:rPr lang="en-US" altLang="en-US" dirty="0" smtClean="0"/>
              <a:t>The efficient solution requires firms with the lowest costs to reduce the pollution. How can this be accomplished, especially if the government does not know which firms have the lowest costs?.</a:t>
            </a:r>
            <a:endParaRPr lang="en-US" altLang="en-US" dirty="0"/>
          </a:p>
          <a:p>
            <a:endParaRPr lang="en-US" dirty="0"/>
          </a:p>
        </p:txBody>
      </p:sp>
    </p:spTree>
    <p:extLst>
      <p:ext uri="{BB962C8B-B14F-4D97-AF65-F5344CB8AC3E}">
        <p14:creationId xmlns:p14="http://schemas.microsoft.com/office/powerpoint/2010/main" val="3297848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wipe(left)">
                                      <p:cBhvr>
                                        <p:cTn id="11" dur="500"/>
                                        <p:tgtEl>
                                          <p:spTgt spid="4">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wipe(left)">
                                      <p:cBhvr>
                                        <p:cTn id="16" dur="500"/>
                                        <p:tgtEl>
                                          <p:spTgt spid="4">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Effect transition="in" filter="wipe(left)">
                                      <p:cBhvr>
                                        <p:cTn id="21"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Two car manufacturers</a:t>
            </a:r>
            <a:endParaRPr lang="en-US" dirty="0"/>
          </a:p>
        </p:txBody>
      </p:sp>
      <p:sp>
        <p:nvSpPr>
          <p:cNvPr id="4" name="Text Placeholder 2"/>
          <p:cNvSpPr>
            <a:spLocks noGrp="1"/>
          </p:cNvSpPr>
          <p:nvPr>
            <p:ph type="body" sz="quarter" idx="11"/>
          </p:nvPr>
        </p:nvSpPr>
        <p:spPr>
          <a:xfrm>
            <a:off x="152400" y="838200"/>
            <a:ext cx="8839200" cy="5638800"/>
          </a:xfrm>
        </p:spPr>
        <p:txBody>
          <a:bodyPr/>
          <a:lstStyle/>
          <a:p>
            <a:pPr eaLnBrk="1" hangingPunct="1">
              <a:spcBef>
                <a:spcPct val="20000"/>
              </a:spcBef>
            </a:pPr>
            <a:r>
              <a:rPr lang="en-US" altLang="en-US" dirty="0"/>
              <a:t>Suppose Ford can reduce pollution in its cars very cheaply, while GM has very high costs of reducing pollution.</a:t>
            </a:r>
          </a:p>
          <a:p>
            <a:pPr eaLnBrk="1" hangingPunct="1">
              <a:spcBef>
                <a:spcPct val="20000"/>
              </a:spcBef>
            </a:pPr>
            <a:endParaRPr lang="en-US" altLang="en-US" dirty="0"/>
          </a:p>
          <a:p>
            <a:pPr eaLnBrk="1" hangingPunct="1">
              <a:spcBef>
                <a:spcPct val="20000"/>
              </a:spcBef>
            </a:pPr>
            <a:r>
              <a:rPr lang="en-US" altLang="en-US" dirty="0"/>
              <a:t>If we want to achieve a particular level of pollution-reduction, it would be efficient to ask Ford to reduce pollution more than GM.</a:t>
            </a:r>
          </a:p>
          <a:p>
            <a:pPr eaLnBrk="1" hangingPunct="1">
              <a:spcBef>
                <a:spcPct val="20000"/>
              </a:spcBef>
            </a:pPr>
            <a:endParaRPr lang="en-US" altLang="en-US" dirty="0"/>
          </a:p>
          <a:p>
            <a:pPr eaLnBrk="1" hangingPunct="1">
              <a:spcBef>
                <a:spcPct val="20000"/>
              </a:spcBef>
            </a:pPr>
            <a:r>
              <a:rPr lang="en-US" altLang="en-US" dirty="0"/>
              <a:t>But this doesn’t seem fair to Ford; why should GM be held to a lesser standard?</a:t>
            </a:r>
          </a:p>
          <a:p>
            <a:pPr eaLnBrk="1" hangingPunct="1">
              <a:spcBef>
                <a:spcPct val="20000"/>
              </a:spcBef>
            </a:pPr>
            <a:endParaRPr lang="en-US" altLang="en-US" dirty="0"/>
          </a:p>
          <a:p>
            <a:pPr eaLnBrk="1" hangingPunct="1">
              <a:spcBef>
                <a:spcPct val="20000"/>
              </a:spcBef>
            </a:pPr>
            <a:r>
              <a:rPr lang="en-US" altLang="en-US" dirty="0"/>
              <a:t>The efficient solution has Ford perform more pollution reduction, but have GM compensate Ford; both companies can be made better off, compared with requiring both to reduce pollution by a moderate amount, while keeping the amount of pollution reduction the same</a:t>
            </a:r>
            <a:r>
              <a:rPr lang="en-US" altLang="en-US" dirty="0" smtClean="0"/>
              <a:t>.</a:t>
            </a:r>
            <a:endParaRPr lang="en-US" altLang="en-US" dirty="0"/>
          </a:p>
        </p:txBody>
      </p:sp>
    </p:spTree>
    <p:extLst>
      <p:ext uri="{BB962C8B-B14F-4D97-AF65-F5344CB8AC3E}">
        <p14:creationId xmlns:p14="http://schemas.microsoft.com/office/powerpoint/2010/main" val="11076711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wipe(left)">
                                      <p:cBhvr>
                                        <p:cTn id="11" dur="500"/>
                                        <p:tgtEl>
                                          <p:spTgt spid="4">
                                            <p:txEl>
                                              <p:pRg st="2" end="2"/>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wipe(left)">
                                      <p:cBhvr>
                                        <p:cTn id="15" dur="500"/>
                                        <p:tgtEl>
                                          <p:spTgt spid="4">
                                            <p:txEl>
                                              <p:pRg st="4" end="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4">
                                            <p:txEl>
                                              <p:pRg st="6" end="6"/>
                                            </p:txEl>
                                          </p:spTgt>
                                        </p:tgtEl>
                                        <p:attrNameLst>
                                          <p:attrName>style.visibility</p:attrName>
                                        </p:attrNameLst>
                                      </p:cBhvr>
                                      <p:to>
                                        <p:strVal val="visible"/>
                                      </p:to>
                                    </p:set>
                                    <p:animEffect transition="in" filter="wipe(left)">
                                      <p:cBhvr>
                                        <p:cTn id="20"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Tradable emissions permits</a:t>
            </a:r>
            <a:endParaRPr lang="en-US" dirty="0"/>
          </a:p>
        </p:txBody>
      </p:sp>
      <p:sp>
        <p:nvSpPr>
          <p:cNvPr id="4" name="Text Placeholder 2"/>
          <p:cNvSpPr>
            <a:spLocks noGrp="1"/>
          </p:cNvSpPr>
          <p:nvPr>
            <p:ph type="body" sz="quarter" idx="11"/>
          </p:nvPr>
        </p:nvSpPr>
        <p:spPr>
          <a:xfrm>
            <a:off x="152400" y="838200"/>
            <a:ext cx="8839200" cy="5638800"/>
          </a:xfrm>
        </p:spPr>
        <p:txBody>
          <a:bodyPr/>
          <a:lstStyle/>
          <a:p>
            <a:pPr>
              <a:spcBef>
                <a:spcPct val="20000"/>
              </a:spcBef>
              <a:defRPr/>
            </a:pPr>
            <a:r>
              <a:rPr lang="en-US" dirty="0"/>
              <a:t>This is the concept behind tradable emissions permits, also known as </a:t>
            </a:r>
            <a:r>
              <a:rPr lang="en-US" b="1" i="1" dirty="0"/>
              <a:t>cap-and-trade</a:t>
            </a:r>
            <a:r>
              <a:rPr lang="en-US" dirty="0"/>
              <a:t>:</a:t>
            </a:r>
          </a:p>
          <a:p>
            <a:pPr marL="342900" indent="-342900">
              <a:spcBef>
                <a:spcPct val="20000"/>
              </a:spcBef>
              <a:buFont typeface="Arial" pitchFamily="34" charset="0"/>
              <a:buChar char="•"/>
              <a:defRPr/>
            </a:pPr>
            <a:r>
              <a:rPr lang="en-US" dirty="0"/>
              <a:t>The government establishes an allowable amount of emissions.</a:t>
            </a:r>
          </a:p>
          <a:p>
            <a:pPr marL="342900" indent="-342900">
              <a:spcBef>
                <a:spcPct val="20000"/>
              </a:spcBef>
              <a:buFont typeface="Arial" pitchFamily="34" charset="0"/>
              <a:buChar char="•"/>
              <a:defRPr/>
            </a:pPr>
            <a:r>
              <a:rPr lang="en-US" dirty="0"/>
              <a:t>Emissions permits are </a:t>
            </a:r>
            <a:r>
              <a:rPr lang="en-US" dirty="0" smtClean="0"/>
              <a:t>distributed at an auction.</a:t>
            </a:r>
            <a:endParaRPr lang="en-US" dirty="0"/>
          </a:p>
          <a:p>
            <a:pPr marL="342900" indent="-342900">
              <a:spcBef>
                <a:spcPct val="20000"/>
              </a:spcBef>
              <a:buFont typeface="Arial" pitchFamily="34" charset="0"/>
              <a:buChar char="•"/>
              <a:defRPr/>
            </a:pPr>
            <a:r>
              <a:rPr lang="en-US" dirty="0"/>
              <a:t>Firms can trade emissions permits.</a:t>
            </a:r>
          </a:p>
          <a:p>
            <a:pPr marL="800100" lvl="1" indent="-342900">
              <a:buFont typeface="Arial" pitchFamily="34" charset="0"/>
              <a:buChar char="•"/>
              <a:defRPr/>
            </a:pPr>
            <a:r>
              <a:rPr lang="en-US" sz="2200" dirty="0"/>
              <a:t>Firms with high costs of reducing pollution will buy permits </a:t>
            </a:r>
            <a:r>
              <a:rPr lang="en-US" sz="2200" dirty="0" smtClean="0"/>
              <a:t>from </a:t>
            </a:r>
            <a:r>
              <a:rPr lang="en-US" sz="2200" dirty="0"/>
              <a:t>firms with low costs of reducing pollution, ensuring that pollution is reduced at the lowest possible cost.</a:t>
            </a:r>
          </a:p>
          <a:p>
            <a:pPr marL="342900" indent="-342900">
              <a:spcBef>
                <a:spcPct val="20000"/>
              </a:spcBef>
              <a:buFont typeface="Arial" pitchFamily="34" charset="0"/>
              <a:buChar char="•"/>
              <a:defRPr/>
            </a:pPr>
            <a:r>
              <a:rPr lang="en-US" dirty="0"/>
              <a:t>Hence the market is used to achieve efficient pollution reduction</a:t>
            </a:r>
            <a:r>
              <a:rPr lang="en-US" dirty="0" smtClean="0"/>
              <a:t>.</a:t>
            </a:r>
            <a:endParaRPr lang="en-US" dirty="0"/>
          </a:p>
        </p:txBody>
      </p:sp>
    </p:spTree>
    <p:extLst>
      <p:ext uri="{BB962C8B-B14F-4D97-AF65-F5344CB8AC3E}">
        <p14:creationId xmlns:p14="http://schemas.microsoft.com/office/powerpoint/2010/main" val="1447085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left)">
                                      <p:cBhvr>
                                        <p:cTn id="11" dur="500"/>
                                        <p:tgtEl>
                                          <p:spTgt spid="4">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left)">
                                      <p:cBhvr>
                                        <p:cTn id="15" dur="500"/>
                                        <p:tgtEl>
                                          <p:spTgt spid="4">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wipe(left)">
                                      <p:cBhvr>
                                        <p:cTn id="19" dur="500"/>
                                        <p:tgtEl>
                                          <p:spTgt spid="4">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wipe(left)">
                                      <p:cBhvr>
                                        <p:cTn id="23" dur="500"/>
                                        <p:tgtEl>
                                          <p:spTgt spid="4">
                                            <p:txEl>
                                              <p:pRg st="4" end="4"/>
                                            </p:txEl>
                                          </p:spTgt>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wipe(left)">
                                      <p:cBhvr>
                                        <p:cTn id="2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sulfur dioxide cap-and-trade system</a:t>
            </a:r>
            <a:endParaRPr lang="en-US" dirty="0"/>
          </a:p>
        </p:txBody>
      </p:sp>
      <p:sp>
        <p:nvSpPr>
          <p:cNvPr id="4" name="Text Placeholder 2"/>
          <p:cNvSpPr>
            <a:spLocks noGrp="1"/>
          </p:cNvSpPr>
          <p:nvPr>
            <p:ph type="body" sz="quarter" idx="11"/>
          </p:nvPr>
        </p:nvSpPr>
        <p:spPr>
          <a:xfrm>
            <a:off x="152400" y="838200"/>
            <a:ext cx="8839200" cy="5638800"/>
          </a:xfrm>
        </p:spPr>
        <p:txBody>
          <a:bodyPr/>
          <a:lstStyle/>
          <a:p>
            <a:r>
              <a:rPr lang="en-US" dirty="0" smtClean="0"/>
              <a:t>In 1990, Congress enacted a cap-and-trade system for sulfur dioxide emissions.</a:t>
            </a:r>
          </a:p>
          <a:p>
            <a:r>
              <a:rPr lang="en-US" dirty="0" smtClean="0"/>
              <a:t>Improvements in pollution reduction technology resulted, with the cost of compliance ending up almost 90% less than firm initially estimated.</a:t>
            </a:r>
          </a:p>
          <a:p>
            <a:r>
              <a:rPr lang="en-US" dirty="0" smtClean="0"/>
              <a:t>This program was very effective, with benefits at least 25 times the cost of implementing the program.</a:t>
            </a:r>
          </a:p>
          <a:p>
            <a:endParaRPr lang="en-US" dirty="0"/>
          </a:p>
          <a:p>
            <a:r>
              <a:rPr lang="en-US" dirty="0" smtClean="0"/>
              <a:t>However by 2013, the program had effectively ended. Why?</a:t>
            </a:r>
          </a:p>
          <a:p>
            <a:pPr marL="342900" indent="-342900">
              <a:buFont typeface="Arial" panose="020B0604020202020204" pitchFamily="34" charset="0"/>
              <a:buChar char="•"/>
            </a:pPr>
            <a:r>
              <a:rPr lang="en-US" dirty="0" smtClean="0"/>
              <a:t>Further emissions reductions were needed; President Bush attempted to lower the cap, but Congress resisted.</a:t>
            </a:r>
          </a:p>
          <a:p>
            <a:pPr marL="342900" indent="-342900">
              <a:buFont typeface="Arial" panose="020B0604020202020204" pitchFamily="34" charset="0"/>
              <a:buChar char="•"/>
            </a:pPr>
            <a:r>
              <a:rPr lang="en-US" dirty="0" smtClean="0"/>
              <a:t>As a result, the EPA decided to return to a command-and-control approach in order to achieve the reductions.</a:t>
            </a:r>
          </a:p>
          <a:p>
            <a:pPr marL="342900" indent="-342900">
              <a:buFont typeface="Arial" panose="020B0604020202020204" pitchFamily="34" charset="0"/>
              <a:buChar char="•"/>
            </a:pPr>
            <a:endParaRPr lang="en-US" dirty="0"/>
          </a:p>
          <a:p>
            <a:r>
              <a:rPr lang="en-US" dirty="0" smtClean="0"/>
              <a:t>While cap-and-trade appears to be very effective, any policy needs political backing to have a chance at success.</a:t>
            </a:r>
            <a:endParaRPr lang="en-US" dirty="0"/>
          </a:p>
        </p:txBody>
      </p:sp>
    </p:spTree>
    <p:extLst>
      <p:ext uri="{BB962C8B-B14F-4D97-AF65-F5344CB8AC3E}">
        <p14:creationId xmlns:p14="http://schemas.microsoft.com/office/powerpoint/2010/main" val="2274141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left)">
                                      <p:cBhvr>
                                        <p:cTn id="11" dur="500"/>
                                        <p:tgtEl>
                                          <p:spTgt spid="4">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left)">
                                      <p:cBhvr>
                                        <p:cTn id="15" dur="500"/>
                                        <p:tgtEl>
                                          <p:spTgt spid="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wipe(left)">
                                      <p:cBhvr>
                                        <p:cTn id="20" dur="500"/>
                                        <p:tgtEl>
                                          <p:spTgt spid="4">
                                            <p:txEl>
                                              <p:pRg st="4" end="4"/>
                                            </p:txEl>
                                          </p:spTgt>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wipe(left)">
                                      <p:cBhvr>
                                        <p:cTn id="24" dur="500"/>
                                        <p:tgtEl>
                                          <p:spTgt spid="4">
                                            <p:txEl>
                                              <p:pRg st="5" end="5"/>
                                            </p:txEl>
                                          </p:spTgt>
                                        </p:tgtEl>
                                      </p:cBhvr>
                                    </p:animEffect>
                                  </p:childTnLst>
                                </p:cTn>
                              </p:par>
                            </p:childTnLst>
                          </p:cTn>
                        </p:par>
                        <p:par>
                          <p:cTn id="25" fill="hold">
                            <p:stCondLst>
                              <p:cond delay="1000"/>
                            </p:stCondLst>
                            <p:childTnLst>
                              <p:par>
                                <p:cTn id="26" presetID="22" presetClass="entr" presetSubtype="8" fill="hold" nodeType="after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wipe(left)">
                                      <p:cBhvr>
                                        <p:cTn id="28" dur="500"/>
                                        <p:tgtEl>
                                          <p:spTgt spid="4">
                                            <p:txEl>
                                              <p:pRg st="6" end="6"/>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4">
                                            <p:txEl>
                                              <p:pRg st="8" end="8"/>
                                            </p:txEl>
                                          </p:spTgt>
                                        </p:tgtEl>
                                        <p:attrNameLst>
                                          <p:attrName>style.visibility</p:attrName>
                                        </p:attrNameLst>
                                      </p:cBhvr>
                                      <p:to>
                                        <p:strVal val="visible"/>
                                      </p:to>
                                    </p:set>
                                    <p:animEffect transition="in" filter="wipe(left)">
                                      <p:cBhvr>
                                        <p:cTn id="33"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Criticisms of cap-and-trade</a:t>
            </a:r>
            <a:endParaRPr lang="en-US" dirty="0"/>
          </a:p>
        </p:txBody>
      </p:sp>
      <p:sp>
        <p:nvSpPr>
          <p:cNvPr id="5" name="Text Placeholder 2"/>
          <p:cNvSpPr>
            <a:spLocks noGrp="1"/>
          </p:cNvSpPr>
          <p:nvPr>
            <p:ph type="body" sz="quarter" idx="11"/>
          </p:nvPr>
        </p:nvSpPr>
        <p:spPr>
          <a:xfrm>
            <a:off x="152400" y="838200"/>
            <a:ext cx="8839200" cy="5638800"/>
          </a:xfrm>
        </p:spPr>
        <p:txBody>
          <a:bodyPr/>
          <a:lstStyle/>
          <a:p>
            <a:pPr>
              <a:spcBef>
                <a:spcPct val="20000"/>
              </a:spcBef>
              <a:defRPr/>
            </a:pPr>
            <a:r>
              <a:rPr lang="en-US" dirty="0"/>
              <a:t>Environmentalists object to cap-and-trade as it gives firms “licenses to pollute”.</a:t>
            </a:r>
          </a:p>
          <a:p>
            <a:pPr marL="342900" indent="-342900">
              <a:spcBef>
                <a:spcPct val="20000"/>
              </a:spcBef>
              <a:buFont typeface="Arial" pitchFamily="34" charset="0"/>
              <a:buChar char="•"/>
              <a:defRPr/>
            </a:pPr>
            <a:r>
              <a:rPr lang="en-US" dirty="0"/>
              <a:t>But pollution has a benefit: it allows cheap production.</a:t>
            </a:r>
          </a:p>
          <a:p>
            <a:pPr marL="342900" indent="-342900">
              <a:spcBef>
                <a:spcPct val="20000"/>
              </a:spcBef>
              <a:buFont typeface="Arial" pitchFamily="34" charset="0"/>
              <a:buChar char="•"/>
              <a:defRPr/>
            </a:pPr>
            <a:r>
              <a:rPr lang="en-US" dirty="0"/>
              <a:t>Every production decision uses up </a:t>
            </a:r>
            <a:r>
              <a:rPr lang="en-US" i="1" dirty="0"/>
              <a:t>some</a:t>
            </a:r>
            <a:r>
              <a:rPr lang="en-US" dirty="0"/>
              <a:t> scarce resource: time, natural resources, clean air, etc.</a:t>
            </a:r>
          </a:p>
          <a:p>
            <a:pPr marL="342900" indent="-342900">
              <a:spcBef>
                <a:spcPct val="20000"/>
              </a:spcBef>
              <a:buFont typeface="Arial" pitchFamily="34" charset="0"/>
              <a:buChar char="•"/>
              <a:defRPr/>
            </a:pPr>
            <a:r>
              <a:rPr lang="en-US" dirty="0"/>
              <a:t>In this sense, paying for using the clean air seems appropriate.</a:t>
            </a:r>
          </a:p>
          <a:p>
            <a:pPr marL="342900" indent="-342900">
              <a:spcBef>
                <a:spcPct val="20000"/>
              </a:spcBef>
              <a:buFont typeface="Arial" pitchFamily="34" charset="0"/>
              <a:buChar char="•"/>
              <a:defRPr/>
            </a:pPr>
            <a:endParaRPr lang="en-US" dirty="0"/>
          </a:p>
          <a:p>
            <a:pPr>
              <a:spcBef>
                <a:spcPct val="20000"/>
              </a:spcBef>
              <a:defRPr/>
            </a:pPr>
            <a:r>
              <a:rPr lang="en-US" dirty="0"/>
              <a:t>A more serious concern is that cap-and-trade may produce hot-spots, locations where a lot of pollution takes place.</a:t>
            </a:r>
          </a:p>
          <a:p>
            <a:pPr marL="342900" indent="-342900">
              <a:spcBef>
                <a:spcPct val="20000"/>
              </a:spcBef>
              <a:buFont typeface="Arial" pitchFamily="34" charset="0"/>
              <a:buChar char="•"/>
              <a:defRPr/>
            </a:pPr>
            <a:r>
              <a:rPr lang="en-US" dirty="0"/>
              <a:t>This would be the case if the firms with high costs of pollution-reduction were geographically close.</a:t>
            </a:r>
          </a:p>
          <a:p>
            <a:pPr marL="800100" lvl="1" indent="-342900">
              <a:buFont typeface="Arial" pitchFamily="34" charset="0"/>
              <a:buChar char="•"/>
              <a:defRPr/>
            </a:pPr>
            <a:r>
              <a:rPr lang="en-US" sz="2200" dirty="0"/>
              <a:t>Do you think this is likely</a:t>
            </a:r>
            <a:r>
              <a:rPr lang="en-US" sz="2200" dirty="0" smtClean="0"/>
              <a:t>?</a:t>
            </a:r>
            <a:endParaRPr lang="en-US" dirty="0"/>
          </a:p>
        </p:txBody>
      </p:sp>
    </p:spTree>
    <p:extLst>
      <p:ext uri="{BB962C8B-B14F-4D97-AF65-F5344CB8AC3E}">
        <p14:creationId xmlns:p14="http://schemas.microsoft.com/office/powerpoint/2010/main" val="3104075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ipe(left)">
                                      <p:cBhvr>
                                        <p:cTn id="7" dur="500"/>
                                        <p:tgtEl>
                                          <p:spTgt spid="5">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wipe(left)">
                                      <p:cBhvr>
                                        <p:cTn id="11" dur="500"/>
                                        <p:tgtEl>
                                          <p:spTgt spid="5">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Effect transition="in" filter="wipe(left)">
                                      <p:cBhvr>
                                        <p:cTn id="15" dur="500"/>
                                        <p:tgtEl>
                                          <p:spTgt spid="5">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Effect transition="in" filter="wipe(left)">
                                      <p:cBhvr>
                                        <p:cTn id="19" dur="500"/>
                                        <p:tgtEl>
                                          <p:spTgt spid="5">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5">
                                            <p:txEl>
                                              <p:pRg st="5" end="5"/>
                                            </p:txEl>
                                          </p:spTgt>
                                        </p:tgtEl>
                                        <p:attrNameLst>
                                          <p:attrName>style.visibility</p:attrName>
                                        </p:attrNameLst>
                                      </p:cBhvr>
                                      <p:to>
                                        <p:strVal val="visible"/>
                                      </p:to>
                                    </p:set>
                                    <p:animEffect transition="in" filter="wipe(left)">
                                      <p:cBhvr>
                                        <p:cTn id="24" dur="500"/>
                                        <p:tgtEl>
                                          <p:spTgt spid="5">
                                            <p:txEl>
                                              <p:pRg st="5" end="5"/>
                                            </p:txEl>
                                          </p:spTgt>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5">
                                            <p:txEl>
                                              <p:pRg st="6" end="6"/>
                                            </p:txEl>
                                          </p:spTgt>
                                        </p:tgtEl>
                                        <p:attrNameLst>
                                          <p:attrName>style.visibility</p:attrName>
                                        </p:attrNameLst>
                                      </p:cBhvr>
                                      <p:to>
                                        <p:strVal val="visible"/>
                                      </p:to>
                                    </p:set>
                                    <p:animEffect transition="in" filter="wipe(left)">
                                      <p:cBhvr>
                                        <p:cTn id="28" dur="500"/>
                                        <p:tgtEl>
                                          <p:spTgt spid="5">
                                            <p:txEl>
                                              <p:pRg st="6" end="6"/>
                                            </p:txEl>
                                          </p:spTgt>
                                        </p:tgtEl>
                                      </p:cBhvr>
                                    </p:animEffect>
                                  </p:child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5">
                                            <p:txEl>
                                              <p:pRg st="7" end="7"/>
                                            </p:txEl>
                                          </p:spTgt>
                                        </p:tgtEl>
                                        <p:attrNameLst>
                                          <p:attrName>style.visibility</p:attrName>
                                        </p:attrNameLst>
                                      </p:cBhvr>
                                      <p:to>
                                        <p:strVal val="visible"/>
                                      </p:to>
                                    </p:set>
                                    <p:animEffect transition="in" filter="wipe(left)">
                                      <p:cBhvr>
                                        <p:cTn id="32" dur="500"/>
                                        <p:tgtEl>
                                          <p:spTgt spid="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has cap-and-trade lost its popularity?</a:t>
            </a:r>
            <a:endParaRPr lang="en-US" dirty="0"/>
          </a:p>
        </p:txBody>
      </p:sp>
      <p:sp>
        <p:nvSpPr>
          <p:cNvPr id="4" name="Text Placeholder 2"/>
          <p:cNvSpPr>
            <a:spLocks noGrp="1"/>
          </p:cNvSpPr>
          <p:nvPr>
            <p:ph type="body" sz="quarter" idx="11"/>
          </p:nvPr>
        </p:nvSpPr>
        <p:spPr>
          <a:xfrm>
            <a:off x="152400" y="685800"/>
            <a:ext cx="8839200" cy="5638800"/>
          </a:xfrm>
        </p:spPr>
        <p:txBody>
          <a:bodyPr/>
          <a:lstStyle/>
          <a:p>
            <a:pPr>
              <a:spcBef>
                <a:spcPct val="20000"/>
              </a:spcBef>
              <a:defRPr/>
            </a:pPr>
            <a:r>
              <a:rPr lang="en-US" dirty="0"/>
              <a:t>Cap-and-trade has lost some of its popularity recently.</a:t>
            </a:r>
          </a:p>
          <a:p>
            <a:pPr>
              <a:spcBef>
                <a:spcPct val="20000"/>
              </a:spcBef>
              <a:defRPr/>
            </a:pPr>
            <a:endParaRPr lang="en-US" dirty="0"/>
          </a:p>
          <a:p>
            <a:pPr>
              <a:spcBef>
                <a:spcPct val="20000"/>
              </a:spcBef>
              <a:defRPr/>
            </a:pPr>
            <a:r>
              <a:rPr lang="en-US" dirty="0"/>
              <a:t>Why? Cap-and-trade alters who pays for pollution:</a:t>
            </a:r>
          </a:p>
          <a:p>
            <a:pPr marL="342900" indent="-342900">
              <a:spcBef>
                <a:spcPct val="20000"/>
              </a:spcBef>
              <a:buFont typeface="Arial" pitchFamily="34" charset="0"/>
              <a:buChar char="•"/>
              <a:defRPr/>
            </a:pPr>
            <a:r>
              <a:rPr lang="en-US" dirty="0"/>
              <a:t>When pollution is unregulated, all consumers bear the consequences of pollution.</a:t>
            </a:r>
          </a:p>
          <a:p>
            <a:pPr marL="342900" indent="-342900">
              <a:spcBef>
                <a:spcPct val="20000"/>
              </a:spcBef>
              <a:buFont typeface="Arial" pitchFamily="34" charset="0"/>
              <a:buChar char="•"/>
              <a:defRPr/>
            </a:pPr>
            <a:r>
              <a:rPr lang="en-US" dirty="0"/>
              <a:t>When cap-and-trade is enacted, the cost of pollution is borne directly by firms.</a:t>
            </a:r>
          </a:p>
          <a:p>
            <a:pPr>
              <a:spcBef>
                <a:spcPct val="20000"/>
              </a:spcBef>
              <a:defRPr/>
            </a:pPr>
            <a:endParaRPr lang="en-US" dirty="0"/>
          </a:p>
          <a:p>
            <a:pPr>
              <a:spcBef>
                <a:spcPct val="20000"/>
              </a:spcBef>
              <a:defRPr/>
            </a:pPr>
            <a:r>
              <a:rPr lang="en-US" dirty="0"/>
              <a:t>Polluting firms tend to be able to organize better lobbying efforts, because consumers feel the cost of pollution diffusely.</a:t>
            </a:r>
          </a:p>
          <a:p>
            <a:pPr marL="342900" indent="-342900">
              <a:spcBef>
                <a:spcPct val="20000"/>
              </a:spcBef>
              <a:buFont typeface="Arial" pitchFamily="34" charset="0"/>
              <a:buChar char="•"/>
              <a:defRPr/>
            </a:pPr>
            <a:r>
              <a:rPr lang="en-US" dirty="0"/>
              <a:t>This illustrates the classic special-interest problem in politics: small groups are better able to organize than large groups, even when the large groups might benefit a lot from organizing</a:t>
            </a:r>
            <a:r>
              <a:rPr lang="en-US" dirty="0" smtClean="0"/>
              <a:t>.</a:t>
            </a:r>
          </a:p>
          <a:p>
            <a:pPr marL="342900" indent="-342900">
              <a:spcBef>
                <a:spcPct val="20000"/>
              </a:spcBef>
              <a:buFont typeface="Arial" pitchFamily="34" charset="0"/>
              <a:buChar char="•"/>
              <a:defRPr/>
            </a:pPr>
            <a:endParaRPr lang="en-US" dirty="0"/>
          </a:p>
          <a:p>
            <a:pPr>
              <a:spcBef>
                <a:spcPct val="20000"/>
              </a:spcBef>
              <a:defRPr/>
            </a:pPr>
            <a:r>
              <a:rPr lang="en-US" dirty="0" smtClean="0">
                <a:solidFill>
                  <a:srgbClr val="FF0000"/>
                </a:solidFill>
              </a:rPr>
              <a:t>Note that this loss in popularity would apply to any anti-pollution law that imposes costs on firms.</a:t>
            </a:r>
            <a:endParaRPr lang="en-US" dirty="0">
              <a:solidFill>
                <a:srgbClr val="FF0000"/>
              </a:solidFill>
            </a:endParaRPr>
          </a:p>
        </p:txBody>
      </p:sp>
    </p:spTree>
    <p:extLst>
      <p:ext uri="{BB962C8B-B14F-4D97-AF65-F5344CB8AC3E}">
        <p14:creationId xmlns:p14="http://schemas.microsoft.com/office/powerpoint/2010/main" val="2606824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wipe(left)">
                                      <p:cBhvr>
                                        <p:cTn id="11" dur="500"/>
                                        <p:tgtEl>
                                          <p:spTgt spid="4">
                                            <p:txEl>
                                              <p:pRg st="2" end="2"/>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wipe(left)">
                                      <p:cBhvr>
                                        <p:cTn id="15" dur="500"/>
                                        <p:tgtEl>
                                          <p:spTgt spid="4">
                                            <p:txEl>
                                              <p:pRg st="3" end="3"/>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animEffect transition="in" filter="wipe(left)">
                                      <p:cBhvr>
                                        <p:cTn id="19" dur="500"/>
                                        <p:tgtEl>
                                          <p:spTgt spid="4">
                                            <p:txEl>
                                              <p:pRg st="4" end="4"/>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wipe(left)">
                                      <p:cBhvr>
                                        <p:cTn id="24" dur="500"/>
                                        <p:tgtEl>
                                          <p:spTgt spid="4">
                                            <p:txEl>
                                              <p:pRg st="6" end="6"/>
                                            </p:txEl>
                                          </p:spTgt>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wipe(left)">
                                      <p:cBhvr>
                                        <p:cTn id="28" dur="500"/>
                                        <p:tgtEl>
                                          <p:spTgt spid="4">
                                            <p:txEl>
                                              <p:pRg st="7" end="7"/>
                                            </p:txEl>
                                          </p:spTgt>
                                        </p:tgtEl>
                                      </p:cBhvr>
                                    </p:animEffect>
                                  </p:childTnLst>
                                </p:cTn>
                              </p:par>
                            </p:childTnLst>
                          </p:cTn>
                        </p:par>
                        <p:par>
                          <p:cTn id="29" fill="hold">
                            <p:stCondLst>
                              <p:cond delay="1000"/>
                            </p:stCondLst>
                            <p:childTnLst>
                              <p:par>
                                <p:cTn id="30" presetID="22" presetClass="entr" presetSubtype="8" fill="hold" nodeType="afterEffect">
                                  <p:stCondLst>
                                    <p:cond delay="0"/>
                                  </p:stCondLst>
                                  <p:childTnLst>
                                    <p:set>
                                      <p:cBhvr>
                                        <p:cTn id="31" dur="1" fill="hold">
                                          <p:stCondLst>
                                            <p:cond delay="0"/>
                                          </p:stCondLst>
                                        </p:cTn>
                                        <p:tgtEl>
                                          <p:spTgt spid="4">
                                            <p:txEl>
                                              <p:pRg st="9" end="9"/>
                                            </p:txEl>
                                          </p:spTgt>
                                        </p:tgtEl>
                                        <p:attrNameLst>
                                          <p:attrName>style.visibility</p:attrName>
                                        </p:attrNameLst>
                                      </p:cBhvr>
                                      <p:to>
                                        <p:strVal val="visible"/>
                                      </p:to>
                                    </p:set>
                                    <p:animEffect transition="in" filter="wipe(left)">
                                      <p:cBhvr>
                                        <p:cTn id="32"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Four Categories of Goods</a:t>
            </a:r>
            <a:endParaRPr lang="en-US" dirty="0"/>
          </a:p>
        </p:txBody>
      </p:sp>
      <p:sp>
        <p:nvSpPr>
          <p:cNvPr id="3" name="Content Placeholder 2"/>
          <p:cNvSpPr>
            <a:spLocks noGrp="1"/>
          </p:cNvSpPr>
          <p:nvPr>
            <p:ph sz="quarter" idx="10"/>
          </p:nvPr>
        </p:nvSpPr>
        <p:spPr/>
        <p:txBody>
          <a:bodyPr/>
          <a:lstStyle/>
          <a:p>
            <a:r>
              <a:rPr lang="en-US" dirty="0" smtClean="0"/>
              <a:t>5.4</a:t>
            </a:r>
            <a:endParaRPr lang="en-US" dirty="0"/>
          </a:p>
        </p:txBody>
      </p:sp>
      <p:sp>
        <p:nvSpPr>
          <p:cNvPr id="4" name="Text Placeholder 3"/>
          <p:cNvSpPr>
            <a:spLocks noGrp="1"/>
          </p:cNvSpPr>
          <p:nvPr>
            <p:ph type="body" sz="quarter" idx="11"/>
          </p:nvPr>
        </p:nvSpPr>
        <p:spPr/>
        <p:txBody>
          <a:bodyPr/>
          <a:lstStyle/>
          <a:p>
            <a:r>
              <a:rPr lang="en-US" altLang="en-US" dirty="0">
                <a:cs typeface="Arial" charset="0"/>
              </a:rPr>
              <a:t>Explain how goods can be categorized on the basis of whether they are rival or excludable and use graphs to illustrate the efficient quantities of public goods and common resources.</a:t>
            </a:r>
          </a:p>
          <a:p>
            <a:endParaRPr lang="en-US" dirty="0"/>
          </a:p>
        </p:txBody>
      </p:sp>
    </p:spTree>
    <p:extLst>
      <p:ext uri="{BB962C8B-B14F-4D97-AF65-F5344CB8AC3E}">
        <p14:creationId xmlns:p14="http://schemas.microsoft.com/office/powerpoint/2010/main" val="40928542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Externalities and Economic Efficiency</a:t>
            </a:r>
            <a:endParaRPr lang="en-US" dirty="0"/>
          </a:p>
        </p:txBody>
      </p:sp>
      <p:sp>
        <p:nvSpPr>
          <p:cNvPr id="3" name="Content Placeholder 2"/>
          <p:cNvSpPr>
            <a:spLocks noGrp="1"/>
          </p:cNvSpPr>
          <p:nvPr>
            <p:ph sz="quarter" idx="10"/>
          </p:nvPr>
        </p:nvSpPr>
        <p:spPr/>
        <p:txBody>
          <a:bodyPr/>
          <a:lstStyle/>
          <a:p>
            <a:r>
              <a:rPr lang="en-US" dirty="0" smtClean="0"/>
              <a:t>5.1</a:t>
            </a:r>
            <a:endParaRPr lang="en-US" dirty="0"/>
          </a:p>
        </p:txBody>
      </p:sp>
      <p:sp>
        <p:nvSpPr>
          <p:cNvPr id="4" name="Text Placeholder 3"/>
          <p:cNvSpPr>
            <a:spLocks noGrp="1"/>
          </p:cNvSpPr>
          <p:nvPr>
            <p:ph type="body" sz="quarter" idx="11"/>
          </p:nvPr>
        </p:nvSpPr>
        <p:spPr/>
        <p:txBody>
          <a:bodyPr/>
          <a:lstStyle/>
          <a:p>
            <a:r>
              <a:rPr lang="en-US" altLang="en-US" dirty="0">
                <a:cs typeface="Arial" charset="0"/>
              </a:rPr>
              <a:t>Identify examples of positive and negative externalities and use graphs to show how externalities affect economic efficiency</a:t>
            </a:r>
            <a:r>
              <a:rPr lang="en-US" altLang="en-US" dirty="0" smtClean="0">
                <a:cs typeface="Arial" charset="0"/>
              </a:rPr>
              <a:t>.</a:t>
            </a:r>
            <a:endParaRPr lang="en-US" altLang="en-US" dirty="0">
              <a:cs typeface="Arial" charset="0"/>
            </a:endParaRPr>
          </a:p>
        </p:txBody>
      </p:sp>
    </p:spTree>
    <p:extLst>
      <p:ext uri="{BB962C8B-B14F-4D97-AF65-F5344CB8AC3E}">
        <p14:creationId xmlns:p14="http://schemas.microsoft.com/office/powerpoint/2010/main" val="386421540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Attributes of goods and services</a:t>
            </a:r>
            <a:endParaRPr lang="en-US" dirty="0"/>
          </a:p>
        </p:txBody>
      </p:sp>
      <p:sp>
        <p:nvSpPr>
          <p:cNvPr id="4" name="Text Placeholder 2"/>
          <p:cNvSpPr>
            <a:spLocks noGrp="1"/>
          </p:cNvSpPr>
          <p:nvPr>
            <p:ph type="body" sz="quarter" idx="11"/>
          </p:nvPr>
        </p:nvSpPr>
        <p:spPr>
          <a:xfrm>
            <a:off x="152400" y="838200"/>
            <a:ext cx="8839200" cy="5638800"/>
          </a:xfrm>
        </p:spPr>
        <p:txBody>
          <a:bodyPr/>
          <a:lstStyle/>
          <a:p>
            <a:pPr eaLnBrk="1" hangingPunct="1">
              <a:spcBef>
                <a:spcPct val="20000"/>
              </a:spcBef>
            </a:pPr>
            <a:r>
              <a:rPr lang="en-US" altLang="en-US" dirty="0"/>
              <a:t>We have seen that markets are better at providing the efficient level of some goods and services than others.</a:t>
            </a:r>
          </a:p>
          <a:p>
            <a:pPr eaLnBrk="1" hangingPunct="1">
              <a:spcBef>
                <a:spcPct val="20000"/>
              </a:spcBef>
            </a:pPr>
            <a:endParaRPr lang="en-US" altLang="en-US" dirty="0"/>
          </a:p>
          <a:p>
            <a:pPr eaLnBrk="1" hangingPunct="1">
              <a:spcBef>
                <a:spcPct val="20000"/>
              </a:spcBef>
            </a:pPr>
            <a:r>
              <a:rPr lang="en-US" altLang="en-US" dirty="0"/>
              <a:t>This is related to some important attributes of the goods and services: whether their consumption is </a:t>
            </a:r>
            <a:r>
              <a:rPr lang="en-US" altLang="en-US" b="1" i="1" dirty="0"/>
              <a:t>rival</a:t>
            </a:r>
            <a:r>
              <a:rPr lang="en-US" altLang="en-US" dirty="0"/>
              <a:t> and/or </a:t>
            </a:r>
            <a:r>
              <a:rPr lang="en-US" altLang="en-US" b="1" i="1" dirty="0"/>
              <a:t>excludable</a:t>
            </a:r>
            <a:r>
              <a:rPr lang="en-US" altLang="en-US" dirty="0"/>
              <a:t>.</a:t>
            </a:r>
          </a:p>
          <a:p>
            <a:pPr eaLnBrk="1" hangingPunct="1">
              <a:spcBef>
                <a:spcPct val="20000"/>
              </a:spcBef>
            </a:pPr>
            <a:endParaRPr lang="en-US" altLang="en-US" dirty="0"/>
          </a:p>
          <a:p>
            <a:pPr eaLnBrk="1" hangingPunct="1">
              <a:spcBef>
                <a:spcPct val="20000"/>
              </a:spcBef>
            </a:pPr>
            <a:r>
              <a:rPr lang="en-US" altLang="en-US" b="1" dirty="0"/>
              <a:t>Rivalry</a:t>
            </a:r>
            <a:r>
              <a:rPr lang="en-US" altLang="en-US" dirty="0"/>
              <a:t>: The situation that occurs when one person’s consuming a unit of a good means no-one else can consume it.</a:t>
            </a:r>
          </a:p>
          <a:p>
            <a:pPr eaLnBrk="1" hangingPunct="1">
              <a:spcBef>
                <a:spcPct val="20000"/>
              </a:spcBef>
            </a:pPr>
            <a:endParaRPr lang="en-US" altLang="en-US" dirty="0"/>
          </a:p>
          <a:p>
            <a:pPr eaLnBrk="1" hangingPunct="1">
              <a:spcBef>
                <a:spcPct val="20000"/>
              </a:spcBef>
            </a:pPr>
            <a:r>
              <a:rPr lang="en-US" altLang="en-US" b="1" dirty="0"/>
              <a:t>Excludability</a:t>
            </a:r>
            <a:r>
              <a:rPr lang="en-US" altLang="en-US" dirty="0"/>
              <a:t>: The situation in which anyone who does not pay for a good cannot consume it</a:t>
            </a:r>
            <a:r>
              <a:rPr lang="en-US" altLang="en-US" dirty="0" smtClean="0"/>
              <a:t>.</a:t>
            </a:r>
            <a:endParaRPr lang="en-US" altLang="en-US" b="1" i="1" dirty="0"/>
          </a:p>
        </p:txBody>
      </p:sp>
    </p:spTree>
    <p:extLst>
      <p:ext uri="{BB962C8B-B14F-4D97-AF65-F5344CB8AC3E}">
        <p14:creationId xmlns:p14="http://schemas.microsoft.com/office/powerpoint/2010/main" val="4235135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wipe(left)">
                                      <p:cBhvr>
                                        <p:cTn id="11" dur="500"/>
                                        <p:tgtEl>
                                          <p:spTgt spid="4">
                                            <p:txEl>
                                              <p:pRg st="2" end="2"/>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animEffect transition="in" filter="wipe(left)">
                                      <p:cBhvr>
                                        <p:cTn id="15" dur="500"/>
                                        <p:tgtEl>
                                          <p:spTgt spid="4">
                                            <p:txEl>
                                              <p:pRg st="4" end="4"/>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4">
                                            <p:txEl>
                                              <p:pRg st="6" end="6"/>
                                            </p:txEl>
                                          </p:spTgt>
                                        </p:tgtEl>
                                        <p:attrNameLst>
                                          <p:attrName>style.visibility</p:attrName>
                                        </p:attrNameLst>
                                      </p:cBhvr>
                                      <p:to>
                                        <p:strVal val="visible"/>
                                      </p:to>
                                    </p:set>
                                    <p:animEffect transition="in" filter="wipe(left)">
                                      <p:cBhvr>
                                        <p:cTn id="18"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four categories of goods</a:t>
            </a:r>
            <a:endParaRPr lang="en-US" dirty="0"/>
          </a:p>
        </p:txBody>
      </p:sp>
      <p:sp>
        <p:nvSpPr>
          <p:cNvPr id="3" name="Text Placeholder 2"/>
          <p:cNvSpPr>
            <a:spLocks noGrp="1"/>
          </p:cNvSpPr>
          <p:nvPr>
            <p:ph type="body" sz="quarter" idx="11"/>
          </p:nvPr>
        </p:nvSpPr>
        <p:spPr>
          <a:xfrm>
            <a:off x="152400" y="5867400"/>
            <a:ext cx="3962400" cy="533400"/>
          </a:xfrm>
        </p:spPr>
        <p:txBody>
          <a:bodyPr/>
          <a:lstStyle/>
          <a:p>
            <a:endParaRPr lang="en-US" dirty="0"/>
          </a:p>
        </p:txBody>
      </p:sp>
      <p:sp>
        <p:nvSpPr>
          <p:cNvPr id="4" name="Text Placeholder 3"/>
          <p:cNvSpPr>
            <a:spLocks noGrp="1"/>
          </p:cNvSpPr>
          <p:nvPr>
            <p:ph type="body" sz="quarter" idx="12"/>
          </p:nvPr>
        </p:nvSpPr>
        <p:spPr/>
        <p:txBody>
          <a:bodyPr/>
          <a:lstStyle/>
          <a:p>
            <a:r>
              <a:rPr lang="en-US" dirty="0" smtClean="0"/>
              <a:t>Four categories of goods</a:t>
            </a:r>
            <a:endParaRPr lang="en-US" dirty="0"/>
          </a:p>
        </p:txBody>
      </p:sp>
      <p:sp>
        <p:nvSpPr>
          <p:cNvPr id="5" name="Text Placeholder 4"/>
          <p:cNvSpPr>
            <a:spLocks noGrp="1"/>
          </p:cNvSpPr>
          <p:nvPr>
            <p:ph type="body" sz="quarter" idx="13"/>
          </p:nvPr>
        </p:nvSpPr>
        <p:spPr/>
        <p:txBody>
          <a:bodyPr/>
          <a:lstStyle/>
          <a:p>
            <a:r>
              <a:rPr lang="en-US" dirty="0" smtClean="0"/>
              <a:t>Figure 5.7</a:t>
            </a:r>
            <a:endParaRPr lang="en-US" dirty="0"/>
          </a:p>
        </p:txBody>
      </p:sp>
      <p:pic>
        <p:nvPicPr>
          <p:cNvPr id="6" name="Picture 5" descr="Fig5-8-pp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639" y="762000"/>
            <a:ext cx="8121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00077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Efficient provision of the categories of goods</a:t>
            </a:r>
            <a:endParaRPr lang="en-US" dirty="0"/>
          </a:p>
        </p:txBody>
      </p:sp>
      <p:sp>
        <p:nvSpPr>
          <p:cNvPr id="4" name="Text Placeholder 2"/>
          <p:cNvSpPr>
            <a:spLocks noGrp="1"/>
          </p:cNvSpPr>
          <p:nvPr>
            <p:ph type="body" sz="quarter" idx="11"/>
          </p:nvPr>
        </p:nvSpPr>
        <p:spPr>
          <a:xfrm>
            <a:off x="152400" y="838200"/>
            <a:ext cx="8839200" cy="5638800"/>
          </a:xfrm>
        </p:spPr>
        <p:txBody>
          <a:bodyPr/>
          <a:lstStyle/>
          <a:p>
            <a:pPr>
              <a:spcBef>
                <a:spcPct val="20000"/>
              </a:spcBef>
              <a:defRPr/>
            </a:pPr>
            <a:r>
              <a:rPr lang="en-US" dirty="0"/>
              <a:t>Markets tend to be good at providing efficient levels of private goods. Why?</a:t>
            </a:r>
          </a:p>
          <a:p>
            <a:pPr marL="342900" indent="-342900">
              <a:spcBef>
                <a:spcPct val="20000"/>
              </a:spcBef>
              <a:buFont typeface="Arial" pitchFamily="34" charset="0"/>
              <a:buChar char="•"/>
              <a:defRPr/>
            </a:pPr>
            <a:r>
              <a:rPr lang="en-US" dirty="0"/>
              <a:t>The person making decisions about how much to purchase tends to be the only one benefiting from the good, so only their preferences matter.</a:t>
            </a:r>
          </a:p>
          <a:p>
            <a:pPr>
              <a:spcBef>
                <a:spcPct val="20000"/>
              </a:spcBef>
              <a:defRPr/>
            </a:pPr>
            <a:endParaRPr lang="en-US" b="1" i="1" dirty="0"/>
          </a:p>
          <a:p>
            <a:pPr>
              <a:spcBef>
                <a:spcPct val="20000"/>
              </a:spcBef>
              <a:defRPr/>
            </a:pPr>
            <a:r>
              <a:rPr lang="en-US" dirty="0"/>
              <a:t>Markets are not so good at providing efficient levels of the other types of goods. Why?</a:t>
            </a:r>
          </a:p>
          <a:p>
            <a:pPr marL="342900" indent="-342900">
              <a:spcBef>
                <a:spcPct val="20000"/>
              </a:spcBef>
              <a:buFont typeface="Arial" pitchFamily="34" charset="0"/>
              <a:buChar char="•"/>
              <a:defRPr/>
            </a:pPr>
            <a:r>
              <a:rPr lang="en-US" dirty="0"/>
              <a:t>People can </a:t>
            </a:r>
            <a:r>
              <a:rPr lang="en-US" b="1" i="1" dirty="0"/>
              <a:t>free-ride</a:t>
            </a:r>
            <a:r>
              <a:rPr lang="en-US" dirty="0"/>
              <a:t> on public goods, enjoying the benefits from them without paying for them.</a:t>
            </a:r>
          </a:p>
          <a:p>
            <a:pPr marL="342900" indent="-342900">
              <a:spcBef>
                <a:spcPct val="20000"/>
              </a:spcBef>
              <a:buFont typeface="Arial" pitchFamily="34" charset="0"/>
              <a:buChar char="•"/>
              <a:defRPr/>
            </a:pPr>
            <a:r>
              <a:rPr lang="en-US" dirty="0"/>
              <a:t>People have little incentive to conserve common resources, leading them to be over-consumed.</a:t>
            </a:r>
          </a:p>
          <a:p>
            <a:pPr marL="342900" indent="-342900">
              <a:spcBef>
                <a:spcPct val="20000"/>
              </a:spcBef>
              <a:buFont typeface="Arial" pitchFamily="34" charset="0"/>
              <a:buChar char="•"/>
              <a:defRPr/>
            </a:pPr>
            <a:r>
              <a:rPr lang="en-US" dirty="0"/>
              <a:t>Profit-maximization tends to lead too many people to be excluded from quasi-public goods.</a:t>
            </a:r>
          </a:p>
          <a:p>
            <a:endParaRPr lang="en-US" dirty="0"/>
          </a:p>
        </p:txBody>
      </p:sp>
    </p:spTree>
    <p:extLst>
      <p:ext uri="{BB962C8B-B14F-4D97-AF65-F5344CB8AC3E}">
        <p14:creationId xmlns:p14="http://schemas.microsoft.com/office/powerpoint/2010/main" val="1173244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left)">
                                      <p:cBhvr>
                                        <p:cTn id="11" dur="500"/>
                                        <p:tgtEl>
                                          <p:spTgt spid="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wipe(left)">
                                      <p:cBhvr>
                                        <p:cTn id="16" dur="500"/>
                                        <p:tgtEl>
                                          <p:spTgt spid="4">
                                            <p:txEl>
                                              <p:pRg st="3" end="3"/>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wipe(left)">
                                      <p:cBhvr>
                                        <p:cTn id="20" dur="500"/>
                                        <p:tgtEl>
                                          <p:spTgt spid="4">
                                            <p:txEl>
                                              <p:pRg st="4" end="4"/>
                                            </p:txEl>
                                          </p:spTgt>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4">
                                            <p:txEl>
                                              <p:pRg st="5" end="5"/>
                                            </p:txEl>
                                          </p:spTgt>
                                        </p:tgtEl>
                                        <p:attrNameLst>
                                          <p:attrName>style.visibility</p:attrName>
                                        </p:attrNameLst>
                                      </p:cBhvr>
                                      <p:to>
                                        <p:strVal val="visible"/>
                                      </p:to>
                                    </p:set>
                                    <p:animEffect transition="in" filter="wipe(left)">
                                      <p:cBhvr>
                                        <p:cTn id="24" dur="500"/>
                                        <p:tgtEl>
                                          <p:spTgt spid="4">
                                            <p:txEl>
                                              <p:pRg st="5" end="5"/>
                                            </p:txEl>
                                          </p:spTgt>
                                        </p:tgtEl>
                                      </p:cBhvr>
                                    </p:animEffect>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wipe(left)">
                                      <p:cBhvr>
                                        <p:cTn id="28"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Constructing market demand curves—private goods</a:t>
            </a:r>
            <a:endParaRPr lang="en-US" sz="2800" dirty="0"/>
          </a:p>
        </p:txBody>
      </p:sp>
      <p:sp>
        <p:nvSpPr>
          <p:cNvPr id="6" name="Text Placeholder 2"/>
          <p:cNvSpPr>
            <a:spLocks noGrp="1"/>
          </p:cNvSpPr>
          <p:nvPr>
            <p:ph type="body" sz="quarter" idx="11"/>
          </p:nvPr>
        </p:nvSpPr>
        <p:spPr>
          <a:xfrm>
            <a:off x="152400" y="4038600"/>
            <a:ext cx="8877300" cy="2590800"/>
          </a:xfrm>
        </p:spPr>
        <p:txBody>
          <a:bodyPr/>
          <a:lstStyle/>
          <a:p>
            <a:pPr eaLnBrk="1" hangingPunct="1"/>
            <a:r>
              <a:rPr lang="en-US" altLang="en-US" dirty="0"/>
              <a:t>The market demand curve for private goods is determined by adding horizontally the quantity of the good demanded at each price by each consumer. </a:t>
            </a:r>
          </a:p>
          <a:p>
            <a:pPr eaLnBrk="1" hangingPunct="1"/>
            <a:r>
              <a:rPr lang="en-US" altLang="en-US" dirty="0" smtClean="0"/>
              <a:t>In panel </a:t>
            </a:r>
            <a:r>
              <a:rPr lang="en-US" altLang="en-US" dirty="0"/>
              <a:t>(a), Jill demands 2 hamburgers when the price is $4.00, and in panel (b), Joe demands 4 hamburgers when the price is $4.00.</a:t>
            </a:r>
          </a:p>
          <a:p>
            <a:pPr eaLnBrk="1" hangingPunct="1"/>
            <a:r>
              <a:rPr lang="en-US" altLang="en-US" dirty="0"/>
              <a:t>So, a quantity of 6 hamburgers and a price of $4.00 is a point on the market demand curve in panel (c</a:t>
            </a:r>
            <a:r>
              <a:rPr lang="en-US" altLang="en-US" dirty="0" smtClean="0"/>
              <a:t>).</a:t>
            </a:r>
            <a:endParaRPr lang="en-US" dirty="0"/>
          </a:p>
        </p:txBody>
      </p:sp>
      <p:sp>
        <p:nvSpPr>
          <p:cNvPr id="7" name="Text Placeholder 3"/>
          <p:cNvSpPr>
            <a:spLocks noGrp="1"/>
          </p:cNvSpPr>
          <p:nvPr>
            <p:ph type="body" sz="quarter" idx="12"/>
          </p:nvPr>
        </p:nvSpPr>
        <p:spPr>
          <a:xfrm>
            <a:off x="3086100" y="3657600"/>
            <a:ext cx="5372100" cy="449263"/>
          </a:xfrm>
        </p:spPr>
        <p:txBody>
          <a:bodyPr/>
          <a:lstStyle/>
          <a:p>
            <a:r>
              <a:rPr lang="en-US" dirty="0" smtClean="0"/>
              <a:t>Constructing the market demand curve for a private good</a:t>
            </a:r>
            <a:endParaRPr lang="en-US" dirty="0"/>
          </a:p>
        </p:txBody>
      </p:sp>
      <p:sp>
        <p:nvSpPr>
          <p:cNvPr id="8" name="Text Placeholder 4"/>
          <p:cNvSpPr>
            <a:spLocks noGrp="1"/>
          </p:cNvSpPr>
          <p:nvPr>
            <p:ph type="body" sz="quarter" idx="13"/>
          </p:nvPr>
        </p:nvSpPr>
        <p:spPr>
          <a:xfrm>
            <a:off x="1752600" y="3657600"/>
            <a:ext cx="1352550" cy="381000"/>
          </a:xfrm>
        </p:spPr>
        <p:txBody>
          <a:bodyPr/>
          <a:lstStyle/>
          <a:p>
            <a:r>
              <a:rPr lang="en-US" dirty="0" smtClean="0"/>
              <a:t>Figure 5.8</a:t>
            </a:r>
            <a:endParaRPr lang="en-US" dirty="0"/>
          </a:p>
        </p:txBody>
      </p:sp>
      <p:pic>
        <p:nvPicPr>
          <p:cNvPr id="9" name="Picture 7" descr="Fig5-9abc-pp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762000"/>
            <a:ext cx="8801100"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Fig5-9abc-ppt-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762000"/>
            <a:ext cx="8801100"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descr="Fig5-9abc-ppt-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600" y="762000"/>
            <a:ext cx="8801100"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0" descr="Fig5-9abc-ppt-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 y="762000"/>
            <a:ext cx="8801100" cy="296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48850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1000"/>
                                        <p:tgtEl>
                                          <p:spTgt spid="9"/>
                                        </p:tgtEl>
                                      </p:cBhvr>
                                    </p:animEffect>
                                  </p:childTnLst>
                                </p:cTn>
                              </p:par>
                            </p:childTnLst>
                          </p:cTn>
                        </p:par>
                        <p:par>
                          <p:cTn id="12" fill="hold">
                            <p:stCondLst>
                              <p:cond delay="1500"/>
                            </p:stCondLst>
                            <p:childTnLst>
                              <p:par>
                                <p:cTn id="13" presetID="22" presetClass="entr" presetSubtype="1"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up)">
                                      <p:cBhvr>
                                        <p:cTn id="15" dur="1000"/>
                                        <p:tgtEl>
                                          <p:spTgt spid="10"/>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10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wipe(left)">
                                      <p:cBhvr>
                                        <p:cTn id="24" dur="500"/>
                                        <p:tgtEl>
                                          <p:spTgt spid="6">
                                            <p:txEl>
                                              <p:pRg st="1" end="1"/>
                                            </p:txEl>
                                          </p:spTgt>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1000"/>
                                        <p:tgtEl>
                                          <p:spTgt spid="11"/>
                                        </p:tgtEl>
                                      </p:cBhvr>
                                    </p:animEffect>
                                  </p:childTnLst>
                                </p:cTn>
                              </p:par>
                            </p:childTnLst>
                          </p:cTn>
                        </p:par>
                        <p:par>
                          <p:cTn id="29" fill="hold">
                            <p:stCondLst>
                              <p:cond delay="1500"/>
                            </p:stCondLst>
                            <p:childTnLst>
                              <p:par>
                                <p:cTn id="30" presetID="22" presetClass="entr" presetSubtype="8" fill="hold" nodeType="after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wipe(left)">
                                      <p:cBhvr>
                                        <p:cTn id="3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Constructing market demand curves—public goods</a:t>
            </a:r>
            <a:endParaRPr lang="en-US" sz="2800" dirty="0"/>
          </a:p>
        </p:txBody>
      </p:sp>
      <p:sp>
        <p:nvSpPr>
          <p:cNvPr id="7" name="Text Placeholder 2"/>
          <p:cNvSpPr>
            <a:spLocks noGrp="1"/>
          </p:cNvSpPr>
          <p:nvPr>
            <p:ph type="body" sz="quarter" idx="11"/>
          </p:nvPr>
        </p:nvSpPr>
        <p:spPr>
          <a:xfrm>
            <a:off x="152400" y="838200"/>
            <a:ext cx="4800600" cy="5638800"/>
          </a:xfrm>
        </p:spPr>
        <p:txBody>
          <a:bodyPr/>
          <a:lstStyle/>
          <a:p>
            <a:pPr eaLnBrk="1" hangingPunct="1"/>
            <a:r>
              <a:rPr lang="en-US" altLang="en-US" dirty="0"/>
              <a:t>To find the demand curve for a public good, we add up the price at which each consumer is willing to purchase each quantity of the good.</a:t>
            </a:r>
          </a:p>
          <a:p>
            <a:pPr eaLnBrk="1" hangingPunct="1"/>
            <a:r>
              <a:rPr lang="en-US" altLang="en-US" dirty="0"/>
              <a:t>In panel (a), Jill is willing to pay $8 per hour for a security guard to provide 10 hours of protection.</a:t>
            </a:r>
          </a:p>
          <a:p>
            <a:pPr eaLnBrk="1" hangingPunct="1"/>
            <a:r>
              <a:rPr lang="en-US" altLang="en-US" dirty="0"/>
              <a:t>In panel (b), Joe is willing to pay $10 for that level of protection.</a:t>
            </a:r>
          </a:p>
          <a:p>
            <a:pPr eaLnBrk="1" hangingPunct="1"/>
            <a:r>
              <a:rPr lang="en-US" altLang="en-US" dirty="0"/>
              <a:t>Therefore, in panel (c), the price of $18 per hour and the quantity of 10 hours will be a point on the demand curve for security guard services</a:t>
            </a:r>
            <a:r>
              <a:rPr lang="en-US" altLang="en-US" dirty="0" smtClean="0"/>
              <a:t>.</a:t>
            </a:r>
            <a:endParaRPr lang="en-US" altLang="en-US" dirty="0"/>
          </a:p>
        </p:txBody>
      </p:sp>
      <p:sp>
        <p:nvSpPr>
          <p:cNvPr id="8" name="Text Placeholder 3"/>
          <p:cNvSpPr>
            <a:spLocks noGrp="1"/>
          </p:cNvSpPr>
          <p:nvPr>
            <p:ph type="body" sz="quarter" idx="12"/>
          </p:nvPr>
        </p:nvSpPr>
        <p:spPr>
          <a:xfrm>
            <a:off x="2476500" y="5943600"/>
            <a:ext cx="2971800" cy="449263"/>
          </a:xfrm>
        </p:spPr>
        <p:txBody>
          <a:bodyPr/>
          <a:lstStyle/>
          <a:p>
            <a:r>
              <a:rPr lang="en-US" dirty="0" smtClean="0"/>
              <a:t>Constructing the demand curve for a public good</a:t>
            </a:r>
            <a:endParaRPr lang="en-US" dirty="0"/>
          </a:p>
        </p:txBody>
      </p:sp>
      <p:sp>
        <p:nvSpPr>
          <p:cNvPr id="9" name="Text Placeholder 4"/>
          <p:cNvSpPr>
            <a:spLocks noGrp="1"/>
          </p:cNvSpPr>
          <p:nvPr>
            <p:ph type="body" sz="quarter" idx="13"/>
          </p:nvPr>
        </p:nvSpPr>
        <p:spPr>
          <a:xfrm>
            <a:off x="1143000" y="5943600"/>
            <a:ext cx="1352550" cy="381000"/>
          </a:xfrm>
        </p:spPr>
        <p:txBody>
          <a:bodyPr/>
          <a:lstStyle/>
          <a:p>
            <a:r>
              <a:rPr lang="en-US" dirty="0" smtClean="0"/>
              <a:t>Figure 5.9</a:t>
            </a:r>
            <a:endParaRPr lang="en-US" dirty="0"/>
          </a:p>
        </p:txBody>
      </p:sp>
      <p:pic>
        <p:nvPicPr>
          <p:cNvPr id="10" name="Picture 7" descr="Fig5-10abc-pp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685800"/>
            <a:ext cx="3429000" cy="6055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8" descr="Fig5-10abc-ppt-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685800"/>
            <a:ext cx="3429000" cy="6055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9" descr="Fig5-10abc-ppt-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685800"/>
            <a:ext cx="3429000" cy="6055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0" descr="Fig5-10abc-ppt-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685800"/>
            <a:ext cx="3429000" cy="60550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8136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left)">
                                      <p:cBhvr>
                                        <p:cTn id="7" dur="500"/>
                                        <p:tgtEl>
                                          <p:spTgt spid="7">
                                            <p:txEl>
                                              <p:pRg st="0" end="0"/>
                                            </p:txEl>
                                          </p:spTgt>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10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1000"/>
                                        <p:tgtEl>
                                          <p:spTgt spid="11"/>
                                        </p:tgtEl>
                                      </p:cBhvr>
                                    </p:animEffect>
                                  </p:childTnLst>
                                </p:cTn>
                              </p:par>
                            </p:childTnLst>
                          </p:cTn>
                        </p:par>
                        <p:par>
                          <p:cTn id="16" fill="hold">
                            <p:stCondLst>
                              <p:cond delay="2500"/>
                            </p:stCondLst>
                            <p:childTnLst>
                              <p:par>
                                <p:cTn id="17" presetID="22" presetClass="entr" presetSubtype="1"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up)">
                                      <p:cBhvr>
                                        <p:cTn id="19" dur="10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7">
                                            <p:txEl>
                                              <p:pRg st="1" end="1"/>
                                            </p:txEl>
                                          </p:spTgt>
                                        </p:tgtEl>
                                        <p:attrNameLst>
                                          <p:attrName>style.visibility</p:attrName>
                                        </p:attrNameLst>
                                      </p:cBhvr>
                                      <p:to>
                                        <p:strVal val="visible"/>
                                      </p:to>
                                    </p:set>
                                    <p:animEffect transition="in" filter="wipe(left)">
                                      <p:cBhvr>
                                        <p:cTn id="24" dur="500"/>
                                        <p:tgtEl>
                                          <p:spTgt spid="7">
                                            <p:txEl>
                                              <p:pRg st="1" end="1"/>
                                            </p:txEl>
                                          </p:spTgt>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7">
                                            <p:txEl>
                                              <p:pRg st="2" end="2"/>
                                            </p:txEl>
                                          </p:spTgt>
                                        </p:tgtEl>
                                        <p:attrNameLst>
                                          <p:attrName>style.visibility</p:attrName>
                                        </p:attrNameLst>
                                      </p:cBhvr>
                                      <p:to>
                                        <p:strVal val="visible"/>
                                      </p:to>
                                    </p:set>
                                    <p:animEffect transition="in" filter="wipe(left)">
                                      <p:cBhvr>
                                        <p:cTn id="28" dur="500"/>
                                        <p:tgtEl>
                                          <p:spTgt spid="7">
                                            <p:txEl>
                                              <p:pRg st="2" end="2"/>
                                            </p:txEl>
                                          </p:spTgt>
                                        </p:tgtEl>
                                      </p:cBhvr>
                                    </p:animEffect>
                                  </p:childTnLst>
                                </p:cTn>
                              </p:par>
                            </p:childTnLst>
                          </p:cTn>
                        </p:par>
                        <p:par>
                          <p:cTn id="29" fill="hold">
                            <p:stCondLst>
                              <p:cond delay="1000"/>
                            </p:stCondLst>
                            <p:childTnLst>
                              <p:par>
                                <p:cTn id="30" presetID="22" presetClass="entr" presetSubtype="1" fill="hold" nodeType="after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up)">
                                      <p:cBhvr>
                                        <p:cTn id="32" dur="1000"/>
                                        <p:tgtEl>
                                          <p:spTgt spid="13"/>
                                        </p:tgtEl>
                                      </p:cBhvr>
                                    </p:animEffect>
                                  </p:childTnLst>
                                </p:cTn>
                              </p:par>
                            </p:childTnLst>
                          </p:cTn>
                        </p:par>
                        <p:par>
                          <p:cTn id="33" fill="hold">
                            <p:stCondLst>
                              <p:cond delay="2000"/>
                            </p:stCondLst>
                            <p:childTnLst>
                              <p:par>
                                <p:cTn id="34" presetID="22" presetClass="entr" presetSubtype="8" fill="hold" nodeType="afterEffect">
                                  <p:stCondLst>
                                    <p:cond delay="0"/>
                                  </p:stCondLst>
                                  <p:childTnLst>
                                    <p:set>
                                      <p:cBhvr>
                                        <p:cTn id="35" dur="1" fill="hold">
                                          <p:stCondLst>
                                            <p:cond delay="0"/>
                                          </p:stCondLst>
                                        </p:cTn>
                                        <p:tgtEl>
                                          <p:spTgt spid="7">
                                            <p:txEl>
                                              <p:pRg st="3" end="3"/>
                                            </p:txEl>
                                          </p:spTgt>
                                        </p:tgtEl>
                                        <p:attrNameLst>
                                          <p:attrName>style.visibility</p:attrName>
                                        </p:attrNameLst>
                                      </p:cBhvr>
                                      <p:to>
                                        <p:strVal val="visible"/>
                                      </p:to>
                                    </p:set>
                                    <p:animEffect transition="in" filter="wipe(left)">
                                      <p:cBhvr>
                                        <p:cTn id="36"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Efficient production of a public good</a:t>
            </a:r>
            <a:endParaRPr lang="en-US" dirty="0"/>
          </a:p>
        </p:txBody>
      </p:sp>
      <p:sp>
        <p:nvSpPr>
          <p:cNvPr id="6" name="Text Placeholder 2"/>
          <p:cNvSpPr>
            <a:spLocks noGrp="1"/>
          </p:cNvSpPr>
          <p:nvPr>
            <p:ph type="body" sz="quarter" idx="11"/>
          </p:nvPr>
        </p:nvSpPr>
        <p:spPr>
          <a:xfrm>
            <a:off x="152400" y="838200"/>
            <a:ext cx="3962400" cy="5638800"/>
          </a:xfrm>
        </p:spPr>
        <p:txBody>
          <a:bodyPr/>
          <a:lstStyle/>
          <a:p>
            <a:pPr eaLnBrk="1" hangingPunct="1"/>
            <a:r>
              <a:rPr lang="en-US" altLang="en-US" dirty="0" smtClean="0"/>
              <a:t>Once </a:t>
            </a:r>
            <a:r>
              <a:rPr lang="en-US" altLang="en-US" dirty="0"/>
              <a:t>we know the market demand curve, determining the efficient level of production of a public good is the same as for a private good: it is where the demand and supply curves intersect</a:t>
            </a:r>
            <a:r>
              <a:rPr lang="en-US" altLang="en-US" dirty="0" smtClean="0"/>
              <a:t>.</a:t>
            </a:r>
          </a:p>
          <a:p>
            <a:pPr eaLnBrk="1" hangingPunct="1"/>
            <a:r>
              <a:rPr lang="en-US" altLang="en-US" dirty="0" smtClean="0"/>
              <a:t>But finding this market demand curve can be difficult; consumers may not have incentives to reveal their </a:t>
            </a:r>
            <a:r>
              <a:rPr lang="en-US" altLang="en-US" i="1" dirty="0" smtClean="0"/>
              <a:t>willingness to pay</a:t>
            </a:r>
            <a:r>
              <a:rPr lang="en-US" altLang="en-US" dirty="0"/>
              <a:t> </a:t>
            </a:r>
            <a:r>
              <a:rPr lang="en-US" altLang="en-US" dirty="0" smtClean="0"/>
              <a:t>for public goods.</a:t>
            </a:r>
          </a:p>
          <a:p>
            <a:pPr eaLnBrk="1" hangingPunct="1"/>
            <a:r>
              <a:rPr lang="en-US" altLang="en-US" i="1" dirty="0" smtClean="0"/>
              <a:t>Cost-benefit analysis</a:t>
            </a:r>
            <a:r>
              <a:rPr lang="en-US" altLang="en-US" dirty="0" smtClean="0"/>
              <a:t> can be useful to determine the correct levels of public goods.</a:t>
            </a:r>
            <a:endParaRPr lang="en-US" altLang="en-US" i="1" dirty="0"/>
          </a:p>
        </p:txBody>
      </p:sp>
      <p:sp>
        <p:nvSpPr>
          <p:cNvPr id="7" name="Text Placeholder 3"/>
          <p:cNvSpPr>
            <a:spLocks noGrp="1"/>
          </p:cNvSpPr>
          <p:nvPr>
            <p:ph type="body" sz="quarter" idx="12"/>
          </p:nvPr>
        </p:nvSpPr>
        <p:spPr>
          <a:xfrm>
            <a:off x="5867400" y="5562600"/>
            <a:ext cx="2290763" cy="449263"/>
          </a:xfrm>
        </p:spPr>
        <p:txBody>
          <a:bodyPr/>
          <a:lstStyle/>
          <a:p>
            <a:r>
              <a:rPr lang="en-US" dirty="0" smtClean="0"/>
              <a:t>The optimal quantity of a public good</a:t>
            </a:r>
            <a:endParaRPr lang="en-US" dirty="0"/>
          </a:p>
        </p:txBody>
      </p:sp>
      <p:sp>
        <p:nvSpPr>
          <p:cNvPr id="8" name="Text Placeholder 4"/>
          <p:cNvSpPr>
            <a:spLocks noGrp="1"/>
          </p:cNvSpPr>
          <p:nvPr>
            <p:ph type="body" sz="quarter" idx="13"/>
          </p:nvPr>
        </p:nvSpPr>
        <p:spPr>
          <a:xfrm>
            <a:off x="4533900" y="5562600"/>
            <a:ext cx="1352550" cy="381000"/>
          </a:xfrm>
        </p:spPr>
        <p:txBody>
          <a:bodyPr/>
          <a:lstStyle/>
          <a:p>
            <a:r>
              <a:rPr lang="en-US" dirty="0" smtClean="0"/>
              <a:t>Figure 5.10</a:t>
            </a:r>
            <a:endParaRPr lang="en-US" dirty="0"/>
          </a:p>
        </p:txBody>
      </p:sp>
      <p:pic>
        <p:nvPicPr>
          <p:cNvPr id="9" name="Picture 7" descr="Fig5-11-ppt-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1766614"/>
            <a:ext cx="5334000" cy="3643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Fig5-11-ppt-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1766614"/>
            <a:ext cx="5334000" cy="3643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descr="Fig5-11-ppt-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0" y="1766614"/>
            <a:ext cx="5334000" cy="36435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39882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1000"/>
                                        <p:tgtEl>
                                          <p:spTgt spid="10"/>
                                        </p:tgtEl>
                                      </p:cBhvr>
                                    </p:animEffect>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10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wipe(left)">
                                      <p:cBhvr>
                                        <p:cTn id="24" dur="500"/>
                                        <p:tgtEl>
                                          <p:spTgt spid="6">
                                            <p:txEl>
                                              <p:pRg st="1" end="1"/>
                                            </p:txEl>
                                          </p:spTgt>
                                        </p:tgtEl>
                                      </p:cBhvr>
                                    </p:animEffect>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Effect transition="in" filter="wipe(left)">
                                      <p:cBhvr>
                                        <p:cTn id="28"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Efficient consumption of a public resource</a:t>
            </a:r>
            <a:endParaRPr lang="en-US" dirty="0"/>
          </a:p>
        </p:txBody>
      </p:sp>
      <p:sp>
        <p:nvSpPr>
          <p:cNvPr id="4" name="Text Placeholder 2"/>
          <p:cNvSpPr>
            <a:spLocks noGrp="1"/>
          </p:cNvSpPr>
          <p:nvPr>
            <p:ph type="body" sz="quarter" idx="11"/>
          </p:nvPr>
        </p:nvSpPr>
        <p:spPr>
          <a:xfrm>
            <a:off x="152400" y="838200"/>
            <a:ext cx="8839200" cy="5638800"/>
          </a:xfrm>
        </p:spPr>
        <p:txBody>
          <a:bodyPr/>
          <a:lstStyle/>
          <a:p>
            <a:pPr>
              <a:spcBef>
                <a:spcPct val="20000"/>
              </a:spcBef>
              <a:defRPr/>
            </a:pPr>
            <a:r>
              <a:rPr lang="en-US" dirty="0"/>
              <a:t>Common resources tend to be over-consumed. Why?</a:t>
            </a:r>
          </a:p>
          <a:p>
            <a:pPr marL="342900" indent="-342900">
              <a:spcBef>
                <a:spcPct val="20000"/>
              </a:spcBef>
              <a:buFont typeface="Arial" pitchFamily="34" charset="0"/>
              <a:buChar char="•"/>
              <a:defRPr/>
            </a:pPr>
            <a:r>
              <a:rPr lang="en-US" dirty="0"/>
              <a:t>While people cannot be </a:t>
            </a:r>
            <a:r>
              <a:rPr lang="en-US" i="1" dirty="0"/>
              <a:t>excluded</a:t>
            </a:r>
            <a:r>
              <a:rPr lang="en-US" dirty="0"/>
              <a:t> from the resource, their consumption is </a:t>
            </a:r>
            <a:r>
              <a:rPr lang="en-US" i="1" dirty="0"/>
              <a:t>rival</a:t>
            </a:r>
            <a:r>
              <a:rPr lang="en-US" dirty="0"/>
              <a:t>, depleting the resource for other people.</a:t>
            </a:r>
          </a:p>
          <a:p>
            <a:pPr>
              <a:spcBef>
                <a:spcPct val="20000"/>
              </a:spcBef>
              <a:defRPr/>
            </a:pPr>
            <a:endParaRPr lang="en-US" dirty="0" smtClean="0"/>
          </a:p>
          <a:p>
            <a:pPr>
              <a:spcBef>
                <a:spcPct val="20000"/>
              </a:spcBef>
              <a:defRPr/>
            </a:pPr>
            <a:r>
              <a:rPr lang="en-US" dirty="0" smtClean="0"/>
              <a:t>This </a:t>
            </a:r>
            <a:r>
              <a:rPr lang="en-US" dirty="0"/>
              <a:t>can be thought of as a </a:t>
            </a:r>
            <a:r>
              <a:rPr lang="en-US" dirty="0">
                <a:solidFill>
                  <a:srgbClr val="FF0000"/>
                </a:solidFill>
              </a:rPr>
              <a:t>negative externality</a:t>
            </a:r>
            <a:r>
              <a:rPr lang="en-US" dirty="0"/>
              <a:t>.</a:t>
            </a:r>
          </a:p>
          <a:p>
            <a:pPr>
              <a:spcBef>
                <a:spcPct val="20000"/>
              </a:spcBef>
              <a:defRPr/>
            </a:pPr>
            <a:endParaRPr lang="en-US" dirty="0" smtClean="0"/>
          </a:p>
          <a:p>
            <a:pPr>
              <a:spcBef>
                <a:spcPct val="20000"/>
              </a:spcBef>
              <a:defRPr/>
            </a:pPr>
            <a:r>
              <a:rPr lang="en-US" dirty="0" smtClean="0"/>
              <a:t>Ideally</a:t>
            </a:r>
            <a:r>
              <a:rPr lang="en-US" dirty="0"/>
              <a:t>, we would make people pay for their consumption, as with </a:t>
            </a:r>
            <a:r>
              <a:rPr lang="en-US" dirty="0" err="1"/>
              <a:t>Pigovian</a:t>
            </a:r>
            <a:r>
              <a:rPr lang="en-US" dirty="0"/>
              <a:t> taxes.</a:t>
            </a:r>
          </a:p>
          <a:p>
            <a:pPr marL="342900" indent="-342900">
              <a:spcBef>
                <a:spcPct val="20000"/>
              </a:spcBef>
              <a:buFont typeface="Arial" pitchFamily="34" charset="0"/>
              <a:buChar char="•"/>
              <a:defRPr/>
            </a:pPr>
            <a:r>
              <a:rPr lang="en-US" dirty="0" smtClean="0"/>
              <a:t>When </a:t>
            </a:r>
            <a:r>
              <a:rPr lang="en-US" dirty="0"/>
              <a:t>this is not possible, the situation is referred to as </a:t>
            </a:r>
            <a:r>
              <a:rPr lang="en-US" b="1" i="1" dirty="0"/>
              <a:t>The Tragedy of the Commons</a:t>
            </a:r>
            <a:r>
              <a:rPr lang="en-US" dirty="0"/>
              <a:t>, with the common resource being overused.</a:t>
            </a:r>
          </a:p>
          <a:p>
            <a:pPr marL="342900" indent="-342900">
              <a:spcBef>
                <a:spcPct val="20000"/>
              </a:spcBef>
              <a:buFont typeface="Arial" pitchFamily="34" charset="0"/>
              <a:buChar char="•"/>
              <a:defRPr/>
            </a:pPr>
            <a:endParaRPr lang="en-US" dirty="0"/>
          </a:p>
          <a:p>
            <a:endParaRPr lang="en-US" dirty="0"/>
          </a:p>
        </p:txBody>
      </p:sp>
    </p:spTree>
    <p:extLst>
      <p:ext uri="{BB962C8B-B14F-4D97-AF65-F5344CB8AC3E}">
        <p14:creationId xmlns:p14="http://schemas.microsoft.com/office/powerpoint/2010/main" val="2140000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left)">
                                      <p:cBhvr>
                                        <p:cTn id="11" dur="500"/>
                                        <p:tgtEl>
                                          <p:spTgt spid="4">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wipe(left)">
                                      <p:cBhvr>
                                        <p:cTn id="15" dur="500"/>
                                        <p:tgtEl>
                                          <p:spTgt spid="4">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4">
                                            <p:txEl>
                                              <p:pRg st="5" end="5"/>
                                            </p:txEl>
                                          </p:spTgt>
                                        </p:tgtEl>
                                        <p:attrNameLst>
                                          <p:attrName>style.visibility</p:attrName>
                                        </p:attrNameLst>
                                      </p:cBhvr>
                                      <p:to>
                                        <p:strVal val="visible"/>
                                      </p:to>
                                    </p:set>
                                    <p:animEffect transition="in" filter="wipe(left)">
                                      <p:cBhvr>
                                        <p:cTn id="20" dur="500"/>
                                        <p:tgtEl>
                                          <p:spTgt spid="4">
                                            <p:txEl>
                                              <p:pRg st="5" end="5"/>
                                            </p:txEl>
                                          </p:spTgt>
                                        </p:tgtEl>
                                      </p:cBhvr>
                                    </p:animEffect>
                                  </p:childTnLst>
                                </p:cTn>
                              </p:par>
                            </p:childTnLst>
                          </p:cTn>
                        </p:par>
                        <p:par>
                          <p:cTn id="21" fill="hold">
                            <p:stCondLst>
                              <p:cond delay="500"/>
                            </p:stCondLst>
                            <p:childTnLst>
                              <p:par>
                                <p:cTn id="22" presetID="22" presetClass="entr" presetSubtype="8" fill="hold" nodeType="after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wipe(left)">
                                      <p:cBhvr>
                                        <p:cTn id="24"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Common resources: efficient level of consumption</a:t>
            </a:r>
            <a:endParaRPr lang="en-US" sz="2800" dirty="0"/>
          </a:p>
        </p:txBody>
      </p:sp>
      <p:sp>
        <p:nvSpPr>
          <p:cNvPr id="6" name="Text Placeholder 2"/>
          <p:cNvSpPr>
            <a:spLocks noGrp="1"/>
          </p:cNvSpPr>
          <p:nvPr>
            <p:ph type="body" sz="quarter" idx="11"/>
          </p:nvPr>
        </p:nvSpPr>
        <p:spPr>
          <a:xfrm>
            <a:off x="152400" y="838201"/>
            <a:ext cx="3581400" cy="3962399"/>
          </a:xfrm>
        </p:spPr>
        <p:txBody>
          <a:bodyPr/>
          <a:lstStyle/>
          <a:p>
            <a:r>
              <a:rPr lang="en-US" altLang="en-US" dirty="0"/>
              <a:t>For a common resource such as wood from a forest, the efficient level of use, </a:t>
            </a:r>
            <a:r>
              <a:rPr lang="en-US" altLang="en-US" i="1" dirty="0" err="1"/>
              <a:t>Q</a:t>
            </a:r>
            <a:r>
              <a:rPr lang="en-US" altLang="en-US" baseline="-25000" dirty="0" err="1"/>
              <a:t>Efficient</a:t>
            </a:r>
            <a:r>
              <a:rPr lang="en-US" altLang="en-US" dirty="0"/>
              <a:t>, is determined by the intersection of the demand curve—which represents the marginal benefit received by consumers—and </a:t>
            </a:r>
            <a:r>
              <a:rPr lang="en-US" altLang="en-US" i="1" dirty="0"/>
              <a:t>S</a:t>
            </a:r>
            <a:r>
              <a:rPr lang="en-US" altLang="en-US" baseline="-25000" dirty="0"/>
              <a:t>2</a:t>
            </a:r>
            <a:r>
              <a:rPr lang="en-US" altLang="en-US" dirty="0"/>
              <a:t>, which represents the marginal social cost of cutting the wood. </a:t>
            </a:r>
          </a:p>
        </p:txBody>
      </p:sp>
      <p:sp>
        <p:nvSpPr>
          <p:cNvPr id="18" name="Text Box 17"/>
          <p:cNvSpPr txBox="1">
            <a:spLocks noChangeArrowheads="1"/>
          </p:cNvSpPr>
          <p:nvPr/>
        </p:nvSpPr>
        <p:spPr bwMode="auto">
          <a:xfrm>
            <a:off x="152400" y="5105400"/>
            <a:ext cx="8318500" cy="110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a:spAutoFit/>
          </a:bodyPr>
          <a:lstStyle>
            <a:lvl1pPr eaLnBrk="0" hangingPunct="0">
              <a:defRPr sz="2800">
                <a:solidFill>
                  <a:schemeClr val="tx2"/>
                </a:solidFill>
                <a:latin typeface="Arial" charset="0"/>
              </a:defRPr>
            </a:lvl1pPr>
            <a:lvl2pPr marL="742950" indent="-285750" eaLnBrk="0" hangingPunct="0">
              <a:defRPr sz="2800">
                <a:solidFill>
                  <a:schemeClr val="tx2"/>
                </a:solidFill>
                <a:latin typeface="Arial" charset="0"/>
              </a:defRPr>
            </a:lvl2pPr>
            <a:lvl3pPr marL="1143000" indent="-228600" eaLnBrk="0" hangingPunct="0">
              <a:defRPr sz="2800">
                <a:solidFill>
                  <a:schemeClr val="tx2"/>
                </a:solidFill>
                <a:latin typeface="Arial" charset="0"/>
              </a:defRPr>
            </a:lvl3pPr>
            <a:lvl4pPr marL="1600200" indent="-228600" eaLnBrk="0" hangingPunct="0">
              <a:defRPr sz="2800">
                <a:solidFill>
                  <a:schemeClr val="tx2"/>
                </a:solidFill>
                <a:latin typeface="Arial" charset="0"/>
              </a:defRPr>
            </a:lvl4pPr>
            <a:lvl5pPr marL="2057400" indent="-228600" eaLnBrk="0" hangingPunct="0">
              <a:defRPr sz="2800">
                <a:solidFill>
                  <a:schemeClr val="tx2"/>
                </a:solidFill>
                <a:latin typeface="Arial" charset="0"/>
              </a:defRPr>
            </a:lvl5pPr>
            <a:lvl6pPr marL="2514600" indent="-228600" eaLnBrk="0" fontAlgn="base" hangingPunct="0">
              <a:spcBef>
                <a:spcPct val="0"/>
              </a:spcBef>
              <a:spcAft>
                <a:spcPct val="0"/>
              </a:spcAft>
              <a:defRPr sz="2800">
                <a:solidFill>
                  <a:schemeClr val="tx2"/>
                </a:solidFill>
                <a:latin typeface="Arial" charset="0"/>
              </a:defRPr>
            </a:lvl6pPr>
            <a:lvl7pPr marL="2971800" indent="-228600" eaLnBrk="0" fontAlgn="base" hangingPunct="0">
              <a:spcBef>
                <a:spcPct val="0"/>
              </a:spcBef>
              <a:spcAft>
                <a:spcPct val="0"/>
              </a:spcAft>
              <a:defRPr sz="2800">
                <a:solidFill>
                  <a:schemeClr val="tx2"/>
                </a:solidFill>
                <a:latin typeface="Arial" charset="0"/>
              </a:defRPr>
            </a:lvl7pPr>
            <a:lvl8pPr marL="3429000" indent="-228600" eaLnBrk="0" fontAlgn="base" hangingPunct="0">
              <a:spcBef>
                <a:spcPct val="0"/>
              </a:spcBef>
              <a:spcAft>
                <a:spcPct val="0"/>
              </a:spcAft>
              <a:defRPr sz="2800">
                <a:solidFill>
                  <a:schemeClr val="tx2"/>
                </a:solidFill>
                <a:latin typeface="Arial" charset="0"/>
              </a:defRPr>
            </a:lvl8pPr>
            <a:lvl9pPr marL="3886200" indent="-228600" eaLnBrk="0" fontAlgn="base" hangingPunct="0">
              <a:spcBef>
                <a:spcPct val="0"/>
              </a:spcBef>
              <a:spcAft>
                <a:spcPct val="0"/>
              </a:spcAft>
              <a:defRPr sz="2800">
                <a:solidFill>
                  <a:schemeClr val="tx2"/>
                </a:solidFill>
                <a:latin typeface="Arial" charset="0"/>
              </a:defRPr>
            </a:lvl9pPr>
          </a:lstStyle>
          <a:p>
            <a:pPr eaLnBrk="1" hangingPunct="1"/>
            <a:r>
              <a:rPr lang="en-US" altLang="en-US" sz="2200" dirty="0"/>
              <a:t>But each individual tree-cutter ignores the external cost, resulting in </a:t>
            </a:r>
            <a:r>
              <a:rPr lang="en-US" altLang="en-US" sz="2200" i="1" dirty="0" err="1"/>
              <a:t>Q</a:t>
            </a:r>
            <a:r>
              <a:rPr lang="en-US" altLang="en-US" sz="2200" baseline="-25000" dirty="0" err="1"/>
              <a:t>Actual</a:t>
            </a:r>
            <a:r>
              <a:rPr lang="en-US" altLang="en-US" sz="2200" dirty="0"/>
              <a:t> wood being cut. As the quantity is not optimal, there is deadweight loss as a result.</a:t>
            </a:r>
          </a:p>
        </p:txBody>
      </p:sp>
      <p:sp>
        <p:nvSpPr>
          <p:cNvPr id="7" name="Text Placeholder 3"/>
          <p:cNvSpPr>
            <a:spLocks noGrp="1"/>
          </p:cNvSpPr>
          <p:nvPr>
            <p:ph type="body" sz="quarter" idx="12"/>
          </p:nvPr>
        </p:nvSpPr>
        <p:spPr>
          <a:xfrm>
            <a:off x="6167437" y="4495800"/>
            <a:ext cx="2290763" cy="449263"/>
          </a:xfrm>
        </p:spPr>
        <p:txBody>
          <a:bodyPr/>
          <a:lstStyle/>
          <a:p>
            <a:r>
              <a:rPr lang="en-US" dirty="0" smtClean="0"/>
              <a:t>Overuse of a common resource</a:t>
            </a:r>
            <a:endParaRPr lang="en-US" dirty="0"/>
          </a:p>
        </p:txBody>
      </p:sp>
      <p:sp>
        <p:nvSpPr>
          <p:cNvPr id="8" name="Text Placeholder 4"/>
          <p:cNvSpPr>
            <a:spLocks noGrp="1"/>
          </p:cNvSpPr>
          <p:nvPr>
            <p:ph type="body" sz="quarter" idx="13"/>
          </p:nvPr>
        </p:nvSpPr>
        <p:spPr>
          <a:xfrm>
            <a:off x="4833937" y="4495800"/>
            <a:ext cx="1352550" cy="381000"/>
          </a:xfrm>
        </p:spPr>
        <p:txBody>
          <a:bodyPr/>
          <a:lstStyle/>
          <a:p>
            <a:r>
              <a:rPr lang="en-US" dirty="0" smtClean="0"/>
              <a:t>Figure 5.11</a:t>
            </a:r>
            <a:endParaRPr lang="en-US" dirty="0"/>
          </a:p>
        </p:txBody>
      </p:sp>
      <p:pic>
        <p:nvPicPr>
          <p:cNvPr id="9" name="Picture 34" descr="Fig05-11_PPT_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29050" y="914400"/>
            <a:ext cx="5162550"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7" descr="Fig05-11_PPT_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29050" y="914400"/>
            <a:ext cx="5162550"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8" descr="Fig05-11_PPT_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29050" y="914400"/>
            <a:ext cx="5162550"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9" descr="Fig05-11_PPT_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29050" y="914400"/>
            <a:ext cx="5162550"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30" descr="Fig05-11_PPT_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29050" y="914400"/>
            <a:ext cx="5162550"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31" descr="Fig05-11_PPT_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29050" y="914400"/>
            <a:ext cx="5162550"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2" descr="Fig05-11_PPT_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29050" y="914400"/>
            <a:ext cx="5162550"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33" descr="Fig05-11_PPT_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829050" y="914400"/>
            <a:ext cx="5162550"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35" descr="Fig05-11_PPT_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829050" y="914400"/>
            <a:ext cx="5162550"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489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left)">
                                      <p:cBhvr>
                                        <p:cTn id="15" dur="1000"/>
                                        <p:tgtEl>
                                          <p:spTgt spid="11"/>
                                        </p:tgtEl>
                                      </p:cBhvr>
                                    </p:animEffect>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1000"/>
                                        <p:tgtEl>
                                          <p:spTgt spid="12"/>
                                        </p:tgtEl>
                                      </p:cBhvr>
                                    </p:animEffect>
                                  </p:childTnLst>
                                </p:cTn>
                              </p:par>
                            </p:childTnLst>
                          </p:cTn>
                        </p:par>
                        <p:par>
                          <p:cTn id="20" fill="hold">
                            <p:stCondLst>
                              <p:cond delay="3000"/>
                            </p:stCondLst>
                            <p:childTnLst>
                              <p:par>
                                <p:cTn id="21" presetID="22" presetClass="entr" presetSubtype="4" fill="hold"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1000"/>
                                        <p:tgtEl>
                                          <p:spTgt spid="13"/>
                                        </p:tgtEl>
                                      </p:cBhvr>
                                    </p:animEffect>
                                  </p:childTnLst>
                                </p:cTn>
                              </p:par>
                            </p:childTnLst>
                          </p:cTn>
                        </p:par>
                        <p:par>
                          <p:cTn id="24" fill="hold">
                            <p:stCondLst>
                              <p:cond delay="4000"/>
                            </p:stCondLst>
                            <p:childTnLst>
                              <p:par>
                                <p:cTn id="25" presetID="22" presetClass="entr" presetSubtype="4"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down)">
                                      <p:cBhvr>
                                        <p:cTn id="27" dur="10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8">
                                            <p:txEl>
                                              <p:pRg st="0" end="0"/>
                                            </p:txEl>
                                          </p:spTgt>
                                        </p:tgtEl>
                                        <p:attrNameLst>
                                          <p:attrName>style.visibility</p:attrName>
                                        </p:attrNameLst>
                                      </p:cBhvr>
                                      <p:to>
                                        <p:strVal val="visible"/>
                                      </p:to>
                                    </p:set>
                                    <p:animEffect transition="in" filter="wipe(left)">
                                      <p:cBhvr>
                                        <p:cTn id="35" dur="500"/>
                                        <p:tgtEl>
                                          <p:spTgt spid="18">
                                            <p:txEl>
                                              <p:pRg st="0" end="0"/>
                                            </p:txEl>
                                          </p:spTgt>
                                        </p:tgtEl>
                                      </p:cBhvr>
                                    </p:animEffect>
                                  </p:childTnLst>
                                </p:cTn>
                              </p:par>
                            </p:childTnLst>
                          </p:cTn>
                        </p:par>
                        <p:par>
                          <p:cTn id="36" fill="hold">
                            <p:stCondLst>
                              <p:cond delay="1000"/>
                            </p:stCondLst>
                            <p:childTnLst>
                              <p:par>
                                <p:cTn id="37" presetID="22" presetClass="entr" presetSubtype="1"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1000"/>
                                        <p:tgtEl>
                                          <p:spTgt spid="16"/>
                                        </p:tgtEl>
                                      </p:cBhvr>
                                    </p:animEffect>
                                  </p:childTnLst>
                                </p:cTn>
                              </p:par>
                            </p:childTnLst>
                          </p:cTn>
                        </p:par>
                        <p:par>
                          <p:cTn id="40" fill="hold">
                            <p:stCondLst>
                              <p:cond delay="2000"/>
                            </p:stCondLst>
                            <p:childTnLst>
                              <p:par>
                                <p:cTn id="41" presetID="22" presetClass="entr" presetSubtype="1"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up)">
                                      <p:cBhvr>
                                        <p:cTn id="43" dur="1000"/>
                                        <p:tgtEl>
                                          <p:spTgt spid="9"/>
                                        </p:tgtEl>
                                      </p:cBhvr>
                                    </p:animEffect>
                                  </p:childTnLst>
                                </p:cTn>
                              </p:par>
                            </p:childTnLst>
                          </p:cTn>
                        </p:par>
                        <p:par>
                          <p:cTn id="44" fill="hold">
                            <p:stCondLst>
                              <p:cond delay="3000"/>
                            </p:stCondLst>
                            <p:childTnLst>
                              <p:par>
                                <p:cTn id="45" presetID="22" presetClass="entr" presetSubtype="8"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left)">
                                      <p:cBhvr>
                                        <p:cTn id="4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way out of the tragedy of the commons</a:t>
            </a:r>
            <a:endParaRPr lang="en-US" dirty="0"/>
          </a:p>
        </p:txBody>
      </p:sp>
      <p:sp>
        <p:nvSpPr>
          <p:cNvPr id="4" name="Text Placeholder 2"/>
          <p:cNvSpPr>
            <a:spLocks noGrp="1"/>
          </p:cNvSpPr>
          <p:nvPr>
            <p:ph type="body" sz="quarter" idx="11"/>
          </p:nvPr>
        </p:nvSpPr>
        <p:spPr>
          <a:xfrm>
            <a:off x="152400" y="838200"/>
            <a:ext cx="8839200" cy="5638800"/>
          </a:xfrm>
        </p:spPr>
        <p:txBody>
          <a:bodyPr/>
          <a:lstStyle/>
          <a:p>
            <a:pPr>
              <a:defRPr/>
            </a:pPr>
            <a:r>
              <a:rPr lang="en-US" dirty="0"/>
              <a:t>The source of the tragedy of the commons is the same as the source of negative externalities: lack of clearly defined and enforced property rights.</a:t>
            </a:r>
          </a:p>
          <a:p>
            <a:pPr>
              <a:defRPr/>
            </a:pPr>
            <a:endParaRPr lang="en-US" dirty="0"/>
          </a:p>
          <a:p>
            <a:pPr>
              <a:defRPr/>
            </a:pPr>
            <a:r>
              <a:rPr lang="en-US" dirty="0"/>
              <a:t>When enforcing property rights is not feasible, though, two types of solutions to the tragedy of the commons are possible:</a:t>
            </a:r>
          </a:p>
          <a:p>
            <a:pPr>
              <a:defRPr/>
            </a:pPr>
            <a:endParaRPr lang="en-US" dirty="0"/>
          </a:p>
          <a:p>
            <a:pPr marL="457200" indent="-457200">
              <a:buFont typeface="+mj-lt"/>
              <a:buAutoNum type="arabicPeriod"/>
              <a:defRPr/>
            </a:pPr>
            <a:r>
              <a:rPr lang="en-US" dirty="0" smtClean="0"/>
              <a:t>If </a:t>
            </a:r>
            <a:r>
              <a:rPr lang="en-US" dirty="0"/>
              <a:t>the geographic area involved is limited and the number of people involved  is small, access to the commons can be restricted through community norms and laws. </a:t>
            </a:r>
          </a:p>
          <a:p>
            <a:pPr marL="457200" indent="-457200">
              <a:buFont typeface="+mj-lt"/>
              <a:buAutoNum type="arabicPeriod"/>
              <a:defRPr/>
            </a:pPr>
            <a:endParaRPr lang="en-US" dirty="0"/>
          </a:p>
          <a:p>
            <a:pPr marL="457200" indent="-457200">
              <a:buFont typeface="+mj-lt"/>
              <a:buAutoNum type="arabicPeriod"/>
              <a:defRPr/>
            </a:pPr>
            <a:r>
              <a:rPr lang="en-US" dirty="0" smtClean="0"/>
              <a:t>If </a:t>
            </a:r>
            <a:r>
              <a:rPr lang="en-US" dirty="0"/>
              <a:t>the geographic area or the number of people involved is large, legal restrictions through taxes, quotas, and tradable permits on access to the commons are required</a:t>
            </a:r>
            <a:r>
              <a:rPr lang="en-US" dirty="0" smtClean="0"/>
              <a:t>.</a:t>
            </a:r>
            <a:endParaRPr lang="en-US" dirty="0"/>
          </a:p>
        </p:txBody>
      </p:sp>
    </p:spTree>
    <p:extLst>
      <p:ext uri="{BB962C8B-B14F-4D97-AF65-F5344CB8AC3E}">
        <p14:creationId xmlns:p14="http://schemas.microsoft.com/office/powerpoint/2010/main" val="533004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left)">
                                      <p:cBhvr>
                                        <p:cTn id="12" dur="500"/>
                                        <p:tgtEl>
                                          <p:spTgt spid="4">
                                            <p:txEl>
                                              <p:pRg st="2" end="2"/>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wipe(left)">
                                      <p:cBhvr>
                                        <p:cTn id="16" dur="500"/>
                                        <p:tgtEl>
                                          <p:spTgt spid="4">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Effect transition="in" filter="wipe(left)">
                                      <p:cBhvr>
                                        <p:cTn id="21"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Preserving African wildlife</a:t>
            </a:r>
            <a:endParaRPr lang="en-US" dirty="0"/>
          </a:p>
        </p:txBody>
      </p:sp>
      <p:sp>
        <p:nvSpPr>
          <p:cNvPr id="4" name="Text Placeholder 2"/>
          <p:cNvSpPr>
            <a:spLocks noGrp="1"/>
          </p:cNvSpPr>
          <p:nvPr>
            <p:ph type="body" sz="quarter" idx="11"/>
          </p:nvPr>
        </p:nvSpPr>
        <p:spPr>
          <a:xfrm>
            <a:off x="152400" y="838200"/>
            <a:ext cx="8839200" cy="5638800"/>
          </a:xfrm>
        </p:spPr>
        <p:txBody>
          <a:bodyPr/>
          <a:lstStyle/>
          <a:p>
            <a:pPr eaLnBrk="1" hangingPunct="1"/>
            <a:r>
              <a:rPr lang="en-US" altLang="en-US" dirty="0"/>
              <a:t>Traditionally, property rights over wildlife in Africa have not been defined.</a:t>
            </a:r>
            <a:endParaRPr lang="en-US" altLang="en-US" i="1" dirty="0"/>
          </a:p>
          <a:p>
            <a:pPr eaLnBrk="1" hangingPunct="1"/>
            <a:endParaRPr lang="en-US" altLang="en-US" i="1" dirty="0"/>
          </a:p>
          <a:p>
            <a:pPr eaLnBrk="1" hangingPunct="1"/>
            <a:r>
              <a:rPr lang="en-US" altLang="en-US" dirty="0"/>
              <a:t>This has resulted in declining wildlife populations, as poachers have every incentive to hunt large game as quickly as possible.</a:t>
            </a:r>
          </a:p>
          <a:p>
            <a:pPr eaLnBrk="1" hangingPunct="1"/>
            <a:endParaRPr lang="en-US" altLang="en-US" dirty="0"/>
          </a:p>
          <a:p>
            <a:pPr eaLnBrk="1" hangingPunct="1"/>
            <a:r>
              <a:rPr lang="en-US" altLang="en-US" dirty="0"/>
              <a:t>Zimbabwe, Namibia, and South Africa transformed wildlife from a common resource to a private good, giving private landowners control over the wildlife.</a:t>
            </a:r>
          </a:p>
          <a:p>
            <a:pPr eaLnBrk="1" hangingPunct="1"/>
            <a:endParaRPr lang="en-US" altLang="en-US" dirty="0"/>
          </a:p>
          <a:p>
            <a:pPr eaLnBrk="1" hangingPunct="1"/>
            <a:r>
              <a:rPr lang="en-US" altLang="en-US" dirty="0"/>
              <a:t>The result: wildlife populations, which were long in decline, are now rising, because private landowners have the incentive to maintain their own herds</a:t>
            </a:r>
            <a:r>
              <a:rPr lang="en-US" altLang="en-US" dirty="0" smtClean="0"/>
              <a:t>.</a:t>
            </a:r>
            <a:endParaRPr lang="en-US" altLang="en-US" dirty="0"/>
          </a:p>
        </p:txBody>
      </p:sp>
    </p:spTree>
    <p:extLst>
      <p:ext uri="{BB962C8B-B14F-4D97-AF65-F5344CB8AC3E}">
        <p14:creationId xmlns:p14="http://schemas.microsoft.com/office/powerpoint/2010/main" val="298323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wipe(left)">
                                      <p:cBhvr>
                                        <p:cTn id="11" dur="500"/>
                                        <p:tgtEl>
                                          <p:spTgt spid="4">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wipe(left)">
                                      <p:cBhvr>
                                        <p:cTn id="16" dur="500"/>
                                        <p:tgtEl>
                                          <p:spTgt spid="4">
                                            <p:txEl>
                                              <p:pRg st="4" end="4"/>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4">
                                            <p:txEl>
                                              <p:pRg st="6" end="6"/>
                                            </p:txEl>
                                          </p:spTgt>
                                        </p:tgtEl>
                                        <p:attrNameLst>
                                          <p:attrName>style.visibility</p:attrName>
                                        </p:attrNameLst>
                                      </p:cBhvr>
                                      <p:to>
                                        <p:strVal val="visible"/>
                                      </p:to>
                                    </p:set>
                                    <p:animEffect transition="in" filter="wipe(left)">
                                      <p:cBhvr>
                                        <p:cTn id="20"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Pollution is an externality</a:t>
            </a:r>
            <a:endParaRPr lang="en-US" dirty="0"/>
          </a:p>
        </p:txBody>
      </p:sp>
      <p:sp>
        <p:nvSpPr>
          <p:cNvPr id="4" name="Text Placeholder 2"/>
          <p:cNvSpPr>
            <a:spLocks noGrp="1"/>
          </p:cNvSpPr>
          <p:nvPr>
            <p:ph type="body" sz="quarter" idx="11"/>
          </p:nvPr>
        </p:nvSpPr>
        <p:spPr>
          <a:xfrm>
            <a:off x="152400" y="838200"/>
            <a:ext cx="8839200" cy="5638800"/>
          </a:xfrm>
        </p:spPr>
        <p:txBody>
          <a:bodyPr/>
          <a:lstStyle/>
          <a:p>
            <a:pPr>
              <a:spcBef>
                <a:spcPct val="20000"/>
              </a:spcBef>
              <a:defRPr/>
            </a:pPr>
            <a:r>
              <a:rPr lang="en-US" dirty="0"/>
              <a:t>No-one sets out to create pollution; pollution is an unintended by-product of various activities.</a:t>
            </a:r>
          </a:p>
          <a:p>
            <a:pPr>
              <a:spcBef>
                <a:spcPct val="20000"/>
              </a:spcBef>
              <a:defRPr/>
            </a:pPr>
            <a:endParaRPr lang="en-US" dirty="0"/>
          </a:p>
          <a:p>
            <a:pPr>
              <a:spcBef>
                <a:spcPct val="20000"/>
              </a:spcBef>
              <a:defRPr/>
            </a:pPr>
            <a:r>
              <a:rPr lang="en-US" dirty="0"/>
              <a:t>Pollution would not be a problem if pollution only affected the person who created it; people would create pollution only until its marginal cost equaled its marginal benefit</a:t>
            </a:r>
            <a:r>
              <a:rPr lang="en-US" dirty="0" smtClean="0"/>
              <a:t>. </a:t>
            </a:r>
            <a:r>
              <a:rPr lang="en-US" dirty="0" smtClean="0">
                <a:solidFill>
                  <a:srgbClr val="FF0000"/>
                </a:solidFill>
              </a:rPr>
              <a:t>Imagine Crusoe.</a:t>
            </a:r>
            <a:endParaRPr lang="en-US" dirty="0">
              <a:solidFill>
                <a:srgbClr val="FF0000"/>
              </a:solidFill>
            </a:endParaRPr>
          </a:p>
          <a:p>
            <a:pPr>
              <a:spcBef>
                <a:spcPct val="20000"/>
              </a:spcBef>
              <a:defRPr/>
            </a:pPr>
            <a:endParaRPr lang="en-US" dirty="0"/>
          </a:p>
          <a:p>
            <a:pPr>
              <a:spcBef>
                <a:spcPct val="20000"/>
              </a:spcBef>
              <a:defRPr/>
            </a:pPr>
            <a:r>
              <a:rPr lang="en-US" dirty="0" smtClean="0"/>
              <a:t>Pollution </a:t>
            </a:r>
            <a:r>
              <a:rPr lang="en-US" dirty="0"/>
              <a:t>is an example of an </a:t>
            </a:r>
            <a:r>
              <a:rPr lang="en-US" b="1" i="1" dirty="0"/>
              <a:t>externality</a:t>
            </a:r>
            <a:r>
              <a:rPr lang="en-US" dirty="0"/>
              <a:t>: a benefit or cost that affects someone who is not directly involved in the production or consumption of a good or service.</a:t>
            </a:r>
          </a:p>
          <a:p>
            <a:pPr marL="342900" indent="-342900">
              <a:spcBef>
                <a:spcPct val="20000"/>
              </a:spcBef>
              <a:buFont typeface="Arial" pitchFamily="34" charset="0"/>
              <a:buChar char="•"/>
              <a:defRPr/>
            </a:pPr>
            <a:r>
              <a:rPr lang="en-US" dirty="0"/>
              <a:t>Think of an externality like a </a:t>
            </a:r>
            <a:r>
              <a:rPr lang="en-US" i="1" dirty="0"/>
              <a:t>side-effect</a:t>
            </a:r>
            <a:r>
              <a:rPr lang="en-US" dirty="0" smtClean="0"/>
              <a:t>.</a:t>
            </a:r>
          </a:p>
          <a:p>
            <a:pPr marL="342900" indent="-342900">
              <a:spcBef>
                <a:spcPct val="20000"/>
              </a:spcBef>
              <a:buFont typeface="Arial" pitchFamily="34" charset="0"/>
              <a:buChar char="•"/>
              <a:defRPr/>
            </a:pPr>
            <a:r>
              <a:rPr lang="en-US" dirty="0" smtClean="0">
                <a:solidFill>
                  <a:srgbClr val="FF0000"/>
                </a:solidFill>
              </a:rPr>
              <a:t>Negative externalities causes external costs – costs that others must incur. </a:t>
            </a:r>
            <a:r>
              <a:rPr lang="en-US" dirty="0" smtClean="0">
                <a:solidFill>
                  <a:srgbClr val="FF0000"/>
                </a:solidFill>
              </a:rPr>
              <a:t>An example is pollution.</a:t>
            </a:r>
            <a:endParaRPr lang="en-US" dirty="0" smtClean="0">
              <a:solidFill>
                <a:srgbClr val="FF0000"/>
              </a:solidFill>
            </a:endParaRPr>
          </a:p>
          <a:p>
            <a:pPr marL="342900" indent="-342900">
              <a:spcBef>
                <a:spcPct val="20000"/>
              </a:spcBef>
              <a:buFont typeface="Arial" pitchFamily="34" charset="0"/>
              <a:buChar char="•"/>
              <a:defRPr/>
            </a:pPr>
            <a:r>
              <a:rPr lang="en-US" dirty="0" smtClean="0">
                <a:solidFill>
                  <a:srgbClr val="FF0000"/>
                </a:solidFill>
              </a:rPr>
              <a:t>Positive </a:t>
            </a:r>
            <a:r>
              <a:rPr lang="en-US" dirty="0" smtClean="0">
                <a:solidFill>
                  <a:srgbClr val="FF0000"/>
                </a:solidFill>
              </a:rPr>
              <a:t>externalities cause external benefits – benefits that others enjoy. An example is a measles vaccination.</a:t>
            </a:r>
            <a:endParaRPr lang="en-US" dirty="0">
              <a:solidFill>
                <a:srgbClr val="FF0000"/>
              </a:solidFill>
            </a:endParaRPr>
          </a:p>
        </p:txBody>
      </p:sp>
    </p:spTree>
    <p:extLst>
      <p:ext uri="{BB962C8B-B14F-4D97-AF65-F5344CB8AC3E}">
        <p14:creationId xmlns:p14="http://schemas.microsoft.com/office/powerpoint/2010/main" val="3056745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animEffect transition="in" filter="wipe(left)">
                                      <p:cBhvr>
                                        <p:cTn id="11" dur="500"/>
                                        <p:tgtEl>
                                          <p:spTgt spid="4">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8" fill="hold" nodeType="clickEffect">
                                  <p:stCondLst>
                                    <p:cond delay="0"/>
                                  </p:stCondLst>
                                  <p:childTnLst>
                                    <p:set>
                                      <p:cBhvr>
                                        <p:cTn id="15" dur="1" fill="hold">
                                          <p:stCondLst>
                                            <p:cond delay="0"/>
                                          </p:stCondLst>
                                        </p:cTn>
                                        <p:tgtEl>
                                          <p:spTgt spid="4">
                                            <p:txEl>
                                              <p:pRg st="4" end="4"/>
                                            </p:txEl>
                                          </p:spTgt>
                                        </p:tgtEl>
                                        <p:attrNameLst>
                                          <p:attrName>style.visibility</p:attrName>
                                        </p:attrNameLst>
                                      </p:cBhvr>
                                      <p:to>
                                        <p:strVal val="visible"/>
                                      </p:to>
                                    </p:set>
                                    <p:animEffect transition="in" filter="wipe(left)">
                                      <p:cBhvr>
                                        <p:cTn id="16" dur="500"/>
                                        <p:tgtEl>
                                          <p:spTgt spid="4">
                                            <p:txEl>
                                              <p:pRg st="4" end="4"/>
                                            </p:txEl>
                                          </p:spTgt>
                                        </p:tgtEl>
                                      </p:cBhvr>
                                    </p:animEffect>
                                  </p:childTnLst>
                                </p:cTn>
                              </p:par>
                            </p:childTnLst>
                          </p:cTn>
                        </p:par>
                        <p:par>
                          <p:cTn id="17" fill="hold">
                            <p:stCondLst>
                              <p:cond delay="500"/>
                            </p:stCondLst>
                            <p:childTnLst>
                              <p:par>
                                <p:cTn id="18" presetID="22" presetClass="entr" presetSubtype="8" fill="hold" nodeType="afterEffect">
                                  <p:stCondLst>
                                    <p:cond delay="0"/>
                                  </p:stCondLst>
                                  <p:childTnLst>
                                    <p:set>
                                      <p:cBhvr>
                                        <p:cTn id="19" dur="1" fill="hold">
                                          <p:stCondLst>
                                            <p:cond delay="0"/>
                                          </p:stCondLst>
                                        </p:cTn>
                                        <p:tgtEl>
                                          <p:spTgt spid="4">
                                            <p:txEl>
                                              <p:pRg st="5" end="5"/>
                                            </p:txEl>
                                          </p:spTgt>
                                        </p:tgtEl>
                                        <p:attrNameLst>
                                          <p:attrName>style.visibility</p:attrName>
                                        </p:attrNameLst>
                                      </p:cBhvr>
                                      <p:to>
                                        <p:strVal val="visible"/>
                                      </p:to>
                                    </p:set>
                                    <p:animEffect transition="in" filter="wipe(left)">
                                      <p:cBhvr>
                                        <p:cTn id="20" dur="500"/>
                                        <p:tgtEl>
                                          <p:spTgt spid="4">
                                            <p:txEl>
                                              <p:pRg st="5" end="5"/>
                                            </p:txEl>
                                          </p:spTgt>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wipe(left)">
                                      <p:cBhvr>
                                        <p:cTn id="24" dur="500"/>
                                        <p:tgtEl>
                                          <p:spTgt spid="4">
                                            <p:txEl>
                                              <p:pRg st="6" end="6"/>
                                            </p:txEl>
                                          </p:spTgt>
                                        </p:tgtEl>
                                      </p:cBhvr>
                                    </p:animEffect>
                                  </p:childTnLst>
                                </p:cTn>
                              </p:par>
                            </p:childTnLst>
                          </p:cTn>
                        </p:par>
                        <p:par>
                          <p:cTn id="25" fill="hold">
                            <p:stCondLst>
                              <p:cond delay="1500"/>
                            </p:stCondLst>
                            <p:childTnLst>
                              <p:par>
                                <p:cTn id="26" presetID="22" presetClass="entr" presetSubtype="8" fill="hold" nodeType="afterEffect">
                                  <p:stCondLst>
                                    <p:cond delay="0"/>
                                  </p:stCondLst>
                                  <p:childTnLst>
                                    <p:set>
                                      <p:cBhvr>
                                        <p:cTn id="27" dur="1" fill="hold">
                                          <p:stCondLst>
                                            <p:cond delay="0"/>
                                          </p:stCondLst>
                                        </p:cTn>
                                        <p:tgtEl>
                                          <p:spTgt spid="4">
                                            <p:txEl>
                                              <p:pRg st="7" end="7"/>
                                            </p:txEl>
                                          </p:spTgt>
                                        </p:tgtEl>
                                        <p:attrNameLst>
                                          <p:attrName>style.visibility</p:attrName>
                                        </p:attrNameLst>
                                      </p:cBhvr>
                                      <p:to>
                                        <p:strVal val="visible"/>
                                      </p:to>
                                    </p:set>
                                    <p:animEffect transition="in" filter="wipe(left)">
                                      <p:cBhvr>
                                        <p:cTn id="28"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misconceptions to avoid</a:t>
            </a:r>
            <a:endParaRPr lang="en-US" dirty="0"/>
          </a:p>
        </p:txBody>
      </p:sp>
      <p:sp>
        <p:nvSpPr>
          <p:cNvPr id="4" name="Text Placeholder 2"/>
          <p:cNvSpPr>
            <a:spLocks noGrp="1"/>
          </p:cNvSpPr>
          <p:nvPr>
            <p:ph type="body" sz="quarter" idx="11"/>
          </p:nvPr>
        </p:nvSpPr>
        <p:spPr>
          <a:xfrm>
            <a:off x="152400" y="838200"/>
            <a:ext cx="8839200" cy="5638800"/>
          </a:xfrm>
        </p:spPr>
        <p:txBody>
          <a:bodyPr/>
          <a:lstStyle/>
          <a:p>
            <a:pPr>
              <a:spcBef>
                <a:spcPct val="20000"/>
              </a:spcBef>
              <a:defRPr/>
            </a:pPr>
            <a:r>
              <a:rPr lang="en-US" dirty="0"/>
              <a:t>Neither zero nor unrestrained pollution is ideal.</a:t>
            </a:r>
          </a:p>
          <a:p>
            <a:pPr marL="342900" indent="-342900">
              <a:spcBef>
                <a:spcPct val="20000"/>
              </a:spcBef>
              <a:buFont typeface="Arial" pitchFamily="34" charset="0"/>
              <a:buChar char="•"/>
              <a:defRPr/>
            </a:pPr>
            <a:r>
              <a:rPr lang="en-US" dirty="0"/>
              <a:t>Pollution, like other goods, should be created until its </a:t>
            </a:r>
            <a:r>
              <a:rPr lang="en-US" i="1" dirty="0"/>
              <a:t>net benefit</a:t>
            </a:r>
            <a:r>
              <a:rPr lang="en-US" dirty="0"/>
              <a:t> is zero.</a:t>
            </a:r>
          </a:p>
          <a:p>
            <a:pPr>
              <a:spcBef>
                <a:spcPct val="20000"/>
              </a:spcBef>
              <a:defRPr/>
            </a:pPr>
            <a:endParaRPr lang="en-US" dirty="0"/>
          </a:p>
          <a:p>
            <a:pPr>
              <a:spcBef>
                <a:spcPct val="20000"/>
              </a:spcBef>
              <a:defRPr/>
            </a:pPr>
            <a:r>
              <a:rPr lang="en-US" dirty="0"/>
              <a:t>Property rights do not need to be assigned to the party that might be damaged in order for them to be effective.</a:t>
            </a:r>
          </a:p>
          <a:p>
            <a:pPr>
              <a:spcBef>
                <a:spcPct val="20000"/>
              </a:spcBef>
              <a:defRPr/>
            </a:pPr>
            <a:endParaRPr lang="en-US" dirty="0"/>
          </a:p>
          <a:p>
            <a:pPr>
              <a:spcBef>
                <a:spcPct val="20000"/>
              </a:spcBef>
              <a:defRPr/>
            </a:pPr>
            <a:r>
              <a:rPr lang="en-US" dirty="0"/>
              <a:t>Negative externalities raise the social cost of a good—we show this with the supply curve “moving up”.</a:t>
            </a:r>
          </a:p>
          <a:p>
            <a:pPr marL="342900" indent="-342900">
              <a:spcBef>
                <a:spcPct val="20000"/>
              </a:spcBef>
              <a:buFont typeface="Arial" pitchFamily="34" charset="0"/>
              <a:buChar char="•"/>
              <a:defRPr/>
            </a:pPr>
            <a:r>
              <a:rPr lang="en-US" dirty="0"/>
              <a:t>This doesn’t mean supply has decreased; it means </a:t>
            </a:r>
            <a:r>
              <a:rPr lang="en-US" i="1" dirty="0"/>
              <a:t>supply</a:t>
            </a:r>
            <a:r>
              <a:rPr lang="en-US" dirty="0"/>
              <a:t> </a:t>
            </a:r>
            <a:r>
              <a:rPr lang="en-US" i="1" dirty="0"/>
              <a:t>would need to decrease</a:t>
            </a:r>
            <a:r>
              <a:rPr lang="en-US" dirty="0"/>
              <a:t>, in order to achieve the efficient level of output</a:t>
            </a:r>
            <a:r>
              <a:rPr lang="en-US" dirty="0" smtClean="0"/>
              <a:t>.</a:t>
            </a:r>
            <a:endParaRPr lang="en-US" dirty="0"/>
          </a:p>
        </p:txBody>
      </p:sp>
    </p:spTree>
    <p:extLst>
      <p:ext uri="{BB962C8B-B14F-4D97-AF65-F5344CB8AC3E}">
        <p14:creationId xmlns:p14="http://schemas.microsoft.com/office/powerpoint/2010/main" val="1686082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left)">
                                      <p:cBhvr>
                                        <p:cTn id="11" dur="500"/>
                                        <p:tgtEl>
                                          <p:spTgt spid="4">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animEffect transition="in" filter="wipe(left)">
                                      <p:cBhvr>
                                        <p:cTn id="15" dur="500"/>
                                        <p:tgtEl>
                                          <p:spTgt spid="4">
                                            <p:txEl>
                                              <p:pRg st="3" end="3"/>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animEffect transition="in" filter="wipe(left)">
                                      <p:cBhvr>
                                        <p:cTn id="19" dur="500"/>
                                        <p:tgtEl>
                                          <p:spTgt spid="4">
                                            <p:txEl>
                                              <p:pRg st="5" end="5"/>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animEffect transition="in" filter="wipe(left)">
                                      <p:cBhvr>
                                        <p:cTn id="23"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Electricity production</a:t>
            </a:r>
            <a:endParaRPr lang="en-US" dirty="0"/>
          </a:p>
        </p:txBody>
      </p:sp>
      <p:sp>
        <p:nvSpPr>
          <p:cNvPr id="4" name="Text Placeholder 2"/>
          <p:cNvSpPr>
            <a:spLocks noGrp="1"/>
          </p:cNvSpPr>
          <p:nvPr>
            <p:ph type="body" sz="quarter" idx="11"/>
          </p:nvPr>
        </p:nvSpPr>
        <p:spPr>
          <a:xfrm>
            <a:off x="152400" y="838200"/>
            <a:ext cx="8839200" cy="5638800"/>
          </a:xfrm>
        </p:spPr>
        <p:txBody>
          <a:bodyPr/>
          <a:lstStyle/>
          <a:p>
            <a:pPr>
              <a:spcBef>
                <a:spcPct val="20000"/>
              </a:spcBef>
              <a:defRPr/>
            </a:pPr>
            <a:r>
              <a:rPr lang="en-US" dirty="0"/>
              <a:t>Electricity production is an </a:t>
            </a:r>
            <a:r>
              <a:rPr lang="en-US" dirty="0" smtClean="0"/>
              <a:t>important </a:t>
            </a:r>
            <a:r>
              <a:rPr lang="en-US" dirty="0"/>
              <a:t>industry for a modern economy.</a:t>
            </a:r>
          </a:p>
          <a:p>
            <a:pPr>
              <a:spcBef>
                <a:spcPct val="20000"/>
              </a:spcBef>
              <a:defRPr/>
            </a:pPr>
            <a:endParaRPr lang="en-US" dirty="0"/>
          </a:p>
          <a:p>
            <a:pPr>
              <a:spcBef>
                <a:spcPct val="20000"/>
              </a:spcBef>
              <a:defRPr/>
            </a:pPr>
            <a:r>
              <a:rPr lang="en-US" dirty="0"/>
              <a:t>Consider the market for electricity. It consists of:</a:t>
            </a:r>
          </a:p>
          <a:p>
            <a:pPr marL="342900" indent="-342900">
              <a:spcBef>
                <a:spcPct val="20000"/>
              </a:spcBef>
              <a:buFont typeface="Arial" pitchFamily="34" charset="0"/>
              <a:buChar char="•"/>
              <a:defRPr/>
            </a:pPr>
            <a:r>
              <a:rPr lang="en-US" dirty="0"/>
              <a:t>Sellers, who face increasing marginal costs to produce electricity</a:t>
            </a:r>
          </a:p>
          <a:p>
            <a:pPr marL="342900" indent="-342900">
              <a:spcBef>
                <a:spcPct val="20000"/>
              </a:spcBef>
              <a:buFont typeface="Arial" pitchFamily="34" charset="0"/>
              <a:buChar char="•"/>
              <a:defRPr/>
            </a:pPr>
            <a:r>
              <a:rPr lang="en-US" dirty="0"/>
              <a:t>Buyers, who face decreasing marginal benefits of additional electricity</a:t>
            </a:r>
          </a:p>
          <a:p>
            <a:pPr marL="342900" indent="-342900">
              <a:spcBef>
                <a:spcPct val="20000"/>
              </a:spcBef>
              <a:buFont typeface="Arial" pitchFamily="34" charset="0"/>
              <a:buChar char="•"/>
              <a:defRPr/>
            </a:pPr>
            <a:endParaRPr lang="en-US" dirty="0"/>
          </a:p>
          <a:p>
            <a:pPr>
              <a:spcBef>
                <a:spcPct val="20000"/>
              </a:spcBef>
              <a:defRPr/>
            </a:pPr>
            <a:r>
              <a:rPr lang="en-US" dirty="0"/>
              <a:t>The actions of these groups generate market supply and demand curves for electricity</a:t>
            </a:r>
            <a:r>
              <a:rPr lang="en-US" dirty="0" smtClean="0"/>
              <a:t>.</a:t>
            </a:r>
            <a:endParaRPr lang="en-US" sz="2200" dirty="0"/>
          </a:p>
        </p:txBody>
      </p:sp>
    </p:spTree>
    <p:extLst>
      <p:ext uri="{BB962C8B-B14F-4D97-AF65-F5344CB8AC3E}">
        <p14:creationId xmlns:p14="http://schemas.microsoft.com/office/powerpoint/2010/main" val="3651407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left)">
                                      <p:cBhvr>
                                        <p:cTn id="12" dur="500"/>
                                        <p:tgtEl>
                                          <p:spTgt spid="4">
                                            <p:txEl>
                                              <p:pRg st="2" end="2"/>
                                            </p:txEl>
                                          </p:spTgt>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4">
                                            <p:txEl>
                                              <p:pRg st="3" end="3"/>
                                            </p:txEl>
                                          </p:spTgt>
                                        </p:tgtEl>
                                        <p:attrNameLst>
                                          <p:attrName>style.visibility</p:attrName>
                                        </p:attrNameLst>
                                      </p:cBhvr>
                                      <p:to>
                                        <p:strVal val="visible"/>
                                      </p:to>
                                    </p:set>
                                    <p:animEffect transition="in" filter="wipe(left)">
                                      <p:cBhvr>
                                        <p:cTn id="16" dur="500"/>
                                        <p:tgtEl>
                                          <p:spTgt spid="4">
                                            <p:txEl>
                                              <p:pRg st="3" end="3"/>
                                            </p:txEl>
                                          </p:spTgt>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4">
                                            <p:txEl>
                                              <p:pRg st="4" end="4"/>
                                            </p:txEl>
                                          </p:spTgt>
                                        </p:tgtEl>
                                        <p:attrNameLst>
                                          <p:attrName>style.visibility</p:attrName>
                                        </p:attrNameLst>
                                      </p:cBhvr>
                                      <p:to>
                                        <p:strVal val="visible"/>
                                      </p:to>
                                    </p:set>
                                    <p:animEffect transition="in" filter="wipe(left)">
                                      <p:cBhvr>
                                        <p:cTn id="20" dur="500"/>
                                        <p:tgtEl>
                                          <p:spTgt spid="4">
                                            <p:txEl>
                                              <p:pRg st="4" end="4"/>
                                            </p:txEl>
                                          </p:spTgt>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4">
                                            <p:txEl>
                                              <p:pRg st="6" end="6"/>
                                            </p:txEl>
                                          </p:spTgt>
                                        </p:tgtEl>
                                        <p:attrNameLst>
                                          <p:attrName>style.visibility</p:attrName>
                                        </p:attrNameLst>
                                      </p:cBhvr>
                                      <p:to>
                                        <p:strVal val="visible"/>
                                      </p:to>
                                    </p:set>
                                    <p:animEffect transition="in" filter="wipe(left)">
                                      <p:cBhvr>
                                        <p:cTn id="24"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 of electricity production</a:t>
            </a:r>
            <a:endParaRPr lang="en-US" dirty="0"/>
          </a:p>
        </p:txBody>
      </p:sp>
      <p:sp>
        <p:nvSpPr>
          <p:cNvPr id="4" name="Text Placeholder 2"/>
          <p:cNvSpPr>
            <a:spLocks noGrp="1"/>
          </p:cNvSpPr>
          <p:nvPr>
            <p:ph type="body" sz="quarter" idx="11"/>
          </p:nvPr>
        </p:nvSpPr>
        <p:spPr>
          <a:xfrm>
            <a:off x="152400" y="838200"/>
            <a:ext cx="8839200" cy="5638800"/>
          </a:xfrm>
        </p:spPr>
        <p:txBody>
          <a:bodyPr/>
          <a:lstStyle/>
          <a:p>
            <a:pPr>
              <a:spcBef>
                <a:spcPct val="20000"/>
              </a:spcBef>
              <a:defRPr/>
            </a:pPr>
            <a:r>
              <a:rPr lang="en-US" dirty="0"/>
              <a:t>When firms produce electricity, they have costs of production:</a:t>
            </a:r>
          </a:p>
          <a:p>
            <a:pPr marL="342900" indent="-342900">
              <a:spcBef>
                <a:spcPct val="20000"/>
              </a:spcBef>
              <a:buFont typeface="Arial" pitchFamily="34" charset="0"/>
              <a:buChar char="•"/>
              <a:defRPr/>
            </a:pPr>
            <a:r>
              <a:rPr lang="en-US" dirty="0"/>
              <a:t>Buildings</a:t>
            </a:r>
          </a:p>
          <a:p>
            <a:pPr marL="342900" indent="-342900">
              <a:spcBef>
                <a:spcPct val="20000"/>
              </a:spcBef>
              <a:buFont typeface="Arial" pitchFamily="34" charset="0"/>
              <a:buChar char="•"/>
              <a:defRPr/>
            </a:pPr>
            <a:r>
              <a:rPr lang="en-US" dirty="0"/>
              <a:t>Equipment</a:t>
            </a:r>
          </a:p>
          <a:p>
            <a:pPr marL="342900" indent="-342900">
              <a:spcBef>
                <a:spcPct val="20000"/>
              </a:spcBef>
              <a:buFont typeface="Arial" pitchFamily="34" charset="0"/>
              <a:buChar char="•"/>
              <a:defRPr/>
            </a:pPr>
            <a:r>
              <a:rPr lang="en-US" dirty="0"/>
              <a:t>Fuel</a:t>
            </a:r>
          </a:p>
          <a:p>
            <a:pPr marL="342900" indent="-342900">
              <a:spcBef>
                <a:spcPct val="20000"/>
              </a:spcBef>
              <a:buFont typeface="Arial" pitchFamily="34" charset="0"/>
              <a:buChar char="•"/>
              <a:defRPr/>
            </a:pPr>
            <a:r>
              <a:rPr lang="en-US" dirty="0" smtClean="0"/>
              <a:t>Labor, etc.</a:t>
            </a:r>
            <a:endParaRPr lang="en-US" dirty="0"/>
          </a:p>
          <a:p>
            <a:pPr marL="342900" indent="-342900">
              <a:spcBef>
                <a:spcPct val="20000"/>
              </a:spcBef>
              <a:buFont typeface="Arial" pitchFamily="34" charset="0"/>
              <a:buChar char="•"/>
              <a:defRPr/>
            </a:pPr>
            <a:endParaRPr lang="en-US" dirty="0"/>
          </a:p>
          <a:p>
            <a:pPr>
              <a:spcBef>
                <a:spcPct val="20000"/>
              </a:spcBef>
              <a:defRPr/>
            </a:pPr>
            <a:r>
              <a:rPr lang="en-US" dirty="0"/>
              <a:t>Those firms make their decisions about how much to produce based on these </a:t>
            </a:r>
            <a:r>
              <a:rPr lang="en-US" b="1" i="1" dirty="0"/>
              <a:t>private costs</a:t>
            </a:r>
            <a:r>
              <a:rPr lang="en-US" dirty="0"/>
              <a:t>.</a:t>
            </a:r>
          </a:p>
          <a:p>
            <a:pPr>
              <a:spcBef>
                <a:spcPct val="20000"/>
              </a:spcBef>
              <a:defRPr/>
            </a:pPr>
            <a:endParaRPr lang="en-US" dirty="0"/>
          </a:p>
          <a:p>
            <a:pPr>
              <a:spcBef>
                <a:spcPct val="20000"/>
              </a:spcBef>
              <a:defRPr/>
            </a:pPr>
            <a:r>
              <a:rPr lang="en-US" dirty="0"/>
              <a:t>But the </a:t>
            </a:r>
            <a:r>
              <a:rPr lang="en-US" b="1" i="1" dirty="0"/>
              <a:t>social cost</a:t>
            </a:r>
            <a:r>
              <a:rPr lang="en-US" i="1" dirty="0"/>
              <a:t> </a:t>
            </a:r>
            <a:r>
              <a:rPr lang="en-US" dirty="0"/>
              <a:t>is higher: the cost to society includes both the private cost and the external cost of the pollution</a:t>
            </a:r>
            <a:r>
              <a:rPr lang="en-US" dirty="0" smtClean="0"/>
              <a:t>.</a:t>
            </a:r>
          </a:p>
          <a:p>
            <a:pPr>
              <a:spcBef>
                <a:spcPct val="20000"/>
              </a:spcBef>
              <a:defRPr/>
            </a:pPr>
            <a:endParaRPr lang="en-US" dirty="0"/>
          </a:p>
          <a:p>
            <a:pPr>
              <a:spcBef>
                <a:spcPct val="20000"/>
              </a:spcBef>
              <a:defRPr/>
            </a:pPr>
            <a:r>
              <a:rPr lang="en-US" dirty="0" smtClean="0">
                <a:solidFill>
                  <a:srgbClr val="FF0000"/>
                </a:solidFill>
              </a:rPr>
              <a:t>Private cost + external cost = social cost.</a:t>
            </a:r>
            <a:endParaRPr lang="en-US" dirty="0">
              <a:solidFill>
                <a:srgbClr val="FF0000"/>
              </a:solidFill>
            </a:endParaRPr>
          </a:p>
          <a:p>
            <a:pPr marL="342900" indent="-342900">
              <a:spcBef>
                <a:spcPct val="20000"/>
              </a:spcBef>
              <a:buFont typeface="Arial" pitchFamily="34" charset="0"/>
              <a:buChar char="•"/>
              <a:defRPr/>
            </a:pPr>
            <a:endParaRPr lang="en-US" dirty="0"/>
          </a:p>
          <a:p>
            <a:pPr>
              <a:spcBef>
                <a:spcPct val="20000"/>
              </a:spcBef>
              <a:defRPr/>
            </a:pPr>
            <a:endParaRPr lang="en-US" dirty="0"/>
          </a:p>
          <a:p>
            <a:pPr lvl="1">
              <a:defRPr/>
            </a:pPr>
            <a:endParaRPr lang="en-US" sz="2200" dirty="0"/>
          </a:p>
          <a:p>
            <a:endParaRPr lang="en-US" dirty="0"/>
          </a:p>
        </p:txBody>
      </p:sp>
    </p:spTree>
    <p:extLst>
      <p:ext uri="{BB962C8B-B14F-4D97-AF65-F5344CB8AC3E}">
        <p14:creationId xmlns:p14="http://schemas.microsoft.com/office/powerpoint/2010/main" val="1258868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wipe(left)">
                                      <p:cBhvr>
                                        <p:cTn id="11" dur="500"/>
                                        <p:tgtEl>
                                          <p:spTgt spid="4">
                                            <p:txEl>
                                              <p:pRg st="1" end="1"/>
                                            </p:txEl>
                                          </p:spTgt>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wipe(left)">
                                      <p:cBhvr>
                                        <p:cTn id="15" dur="500"/>
                                        <p:tgtEl>
                                          <p:spTgt spid="4">
                                            <p:txEl>
                                              <p:pRg st="2" end="2"/>
                                            </p:txEl>
                                          </p:spTgt>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wipe(left)">
                                      <p:cBhvr>
                                        <p:cTn id="19" dur="500"/>
                                        <p:tgtEl>
                                          <p:spTgt spid="4">
                                            <p:txEl>
                                              <p:pRg st="3" end="3"/>
                                            </p:txEl>
                                          </p:spTgt>
                                        </p:tgtEl>
                                      </p:cBhvr>
                                    </p:animEffect>
                                  </p:childTnLst>
                                </p:cTn>
                              </p:par>
                            </p:childTnLst>
                          </p:cTn>
                        </p:par>
                        <p:par>
                          <p:cTn id="20" fill="hold">
                            <p:stCondLst>
                              <p:cond delay="2000"/>
                            </p:stCondLst>
                            <p:childTnLst>
                              <p:par>
                                <p:cTn id="21" presetID="22" presetClass="entr" presetSubtype="8" fill="hold" nodeType="after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animEffect transition="in" filter="wipe(left)">
                                      <p:cBhvr>
                                        <p:cTn id="23" dur="500"/>
                                        <p:tgtEl>
                                          <p:spTgt spid="4">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wipe(left)">
                                      <p:cBhvr>
                                        <p:cTn id="28" dur="500"/>
                                        <p:tgtEl>
                                          <p:spTgt spid="4">
                                            <p:txEl>
                                              <p:pRg st="6" end="6"/>
                                            </p:txEl>
                                          </p:spTgt>
                                        </p:tgtEl>
                                      </p:cBhvr>
                                    </p:animEffect>
                                  </p:childTnLst>
                                </p:cTn>
                              </p:par>
                            </p:childTnLst>
                          </p:cTn>
                        </p:par>
                        <p:par>
                          <p:cTn id="29" fill="hold">
                            <p:stCondLst>
                              <p:cond delay="500"/>
                            </p:stCondLst>
                            <p:childTnLst>
                              <p:par>
                                <p:cTn id="30" presetID="22" presetClass="entr" presetSubtype="8" fill="hold" nodeType="afterEffect">
                                  <p:stCondLst>
                                    <p:cond delay="0"/>
                                  </p:stCondLst>
                                  <p:childTnLst>
                                    <p:set>
                                      <p:cBhvr>
                                        <p:cTn id="31" dur="1" fill="hold">
                                          <p:stCondLst>
                                            <p:cond delay="0"/>
                                          </p:stCondLst>
                                        </p:cTn>
                                        <p:tgtEl>
                                          <p:spTgt spid="4">
                                            <p:txEl>
                                              <p:pRg st="8" end="8"/>
                                            </p:txEl>
                                          </p:spTgt>
                                        </p:tgtEl>
                                        <p:attrNameLst>
                                          <p:attrName>style.visibility</p:attrName>
                                        </p:attrNameLst>
                                      </p:cBhvr>
                                      <p:to>
                                        <p:strVal val="visible"/>
                                      </p:to>
                                    </p:set>
                                    <p:animEffect transition="in" filter="wipe(left)">
                                      <p:cBhvr>
                                        <p:cTn id="32" dur="500"/>
                                        <p:tgtEl>
                                          <p:spTgt spid="4">
                                            <p:txEl>
                                              <p:pRg st="8" end="8"/>
                                            </p:txEl>
                                          </p:spTgt>
                                        </p:tgtEl>
                                      </p:cBhvr>
                                    </p:animEffect>
                                  </p:childTnLst>
                                </p:cTn>
                              </p:par>
                            </p:childTnLst>
                          </p:cTn>
                        </p:par>
                        <p:par>
                          <p:cTn id="33" fill="hold">
                            <p:stCondLst>
                              <p:cond delay="1000"/>
                            </p:stCondLst>
                            <p:childTnLst>
                              <p:par>
                                <p:cTn id="34" presetID="22" presetClass="entr" presetSubtype="8" fill="hold" nodeType="afterEffect">
                                  <p:stCondLst>
                                    <p:cond delay="0"/>
                                  </p:stCondLst>
                                  <p:childTnLst>
                                    <p:set>
                                      <p:cBhvr>
                                        <p:cTn id="35" dur="1" fill="hold">
                                          <p:stCondLst>
                                            <p:cond delay="0"/>
                                          </p:stCondLst>
                                        </p:cTn>
                                        <p:tgtEl>
                                          <p:spTgt spid="4">
                                            <p:txEl>
                                              <p:pRg st="10" end="10"/>
                                            </p:txEl>
                                          </p:spTgt>
                                        </p:tgtEl>
                                        <p:attrNameLst>
                                          <p:attrName>style.visibility</p:attrName>
                                        </p:attrNameLst>
                                      </p:cBhvr>
                                      <p:to>
                                        <p:strVal val="visible"/>
                                      </p:to>
                                    </p:set>
                                    <p:animEffect transition="in" filter="wipe(left)">
                                      <p:cBhvr>
                                        <p:cTn id="36" dur="500"/>
                                        <p:tgtEl>
                                          <p:spTgt spid="4">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Externalities in the electricity production market</a:t>
            </a:r>
            <a:endParaRPr lang="en-US" dirty="0"/>
          </a:p>
        </p:txBody>
      </p:sp>
      <p:sp>
        <p:nvSpPr>
          <p:cNvPr id="6" name="Text Placeholder 2"/>
          <p:cNvSpPr>
            <a:spLocks noGrp="1"/>
          </p:cNvSpPr>
          <p:nvPr>
            <p:ph type="body" sz="quarter" idx="11"/>
          </p:nvPr>
        </p:nvSpPr>
        <p:spPr>
          <a:xfrm>
            <a:off x="152400" y="838200"/>
            <a:ext cx="3962400" cy="5638800"/>
          </a:xfrm>
        </p:spPr>
        <p:txBody>
          <a:bodyPr/>
          <a:lstStyle/>
          <a:p>
            <a:pPr eaLnBrk="1" hangingPunct="1"/>
            <a:r>
              <a:rPr lang="en-US" altLang="en-US" dirty="0"/>
              <a:t>Supply curve </a:t>
            </a:r>
            <a:r>
              <a:rPr lang="en-US" altLang="en-US" i="1" dirty="0"/>
              <a:t>S</a:t>
            </a:r>
            <a:r>
              <a:rPr lang="en-US" altLang="en-US" baseline="-25000" dirty="0"/>
              <a:t>1</a:t>
            </a:r>
            <a:r>
              <a:rPr lang="en-US" altLang="en-US" dirty="0"/>
              <a:t> represents just the marginal private cost that the electricity producer has to pay. </a:t>
            </a:r>
          </a:p>
          <a:p>
            <a:pPr eaLnBrk="1" hangingPunct="1"/>
            <a:endParaRPr lang="en-US" altLang="en-US" dirty="0"/>
          </a:p>
          <a:p>
            <a:pPr eaLnBrk="1" hangingPunct="1"/>
            <a:r>
              <a:rPr lang="en-US" altLang="en-US" dirty="0"/>
              <a:t>Supply curve </a:t>
            </a:r>
            <a:r>
              <a:rPr lang="en-US" altLang="en-US" i="1" dirty="0"/>
              <a:t>S</a:t>
            </a:r>
            <a:r>
              <a:rPr lang="en-US" altLang="en-US" baseline="-25000" dirty="0"/>
              <a:t>2</a:t>
            </a:r>
            <a:r>
              <a:rPr lang="en-US" altLang="en-US" dirty="0"/>
              <a:t> represents the marginal social cost, which includes the costs to those affected by </a:t>
            </a:r>
            <a:r>
              <a:rPr lang="en-US" altLang="en-US" dirty="0" smtClean="0"/>
              <a:t>pollution </a:t>
            </a:r>
            <a:r>
              <a:rPr lang="en-US" altLang="en-US" dirty="0" smtClean="0">
                <a:solidFill>
                  <a:srgbClr val="FF0000"/>
                </a:solidFill>
              </a:rPr>
              <a:t>(assumes fixed cost per unit)</a:t>
            </a:r>
            <a:r>
              <a:rPr lang="en-US" altLang="en-US" dirty="0" smtClean="0"/>
              <a:t>.</a:t>
            </a:r>
          </a:p>
          <a:p>
            <a:pPr eaLnBrk="1" hangingPunct="1"/>
            <a:endParaRPr lang="en-US" altLang="en-US" dirty="0"/>
          </a:p>
          <a:p>
            <a:pPr eaLnBrk="1" hangingPunct="1"/>
            <a:r>
              <a:rPr lang="en-US" altLang="en-US" dirty="0"/>
              <a:t>The optimal level of production for society is </a:t>
            </a:r>
            <a:r>
              <a:rPr lang="en-US" altLang="en-US" i="1" dirty="0" err="1"/>
              <a:t>Q</a:t>
            </a:r>
            <a:r>
              <a:rPr lang="en-US" altLang="en-US" baseline="-25000" dirty="0" err="1"/>
              <a:t>Efficient</a:t>
            </a:r>
            <a:r>
              <a:rPr lang="en-US" altLang="en-US" dirty="0"/>
              <a:t>; at this quantity, the marginal cost to society is just equal to the marginal benefit.</a:t>
            </a:r>
          </a:p>
          <a:p>
            <a:endParaRPr lang="en-US" dirty="0"/>
          </a:p>
        </p:txBody>
      </p:sp>
      <p:sp>
        <p:nvSpPr>
          <p:cNvPr id="7" name="Text Placeholder 3"/>
          <p:cNvSpPr>
            <a:spLocks noGrp="1"/>
          </p:cNvSpPr>
          <p:nvPr>
            <p:ph type="body" sz="quarter" idx="12"/>
          </p:nvPr>
        </p:nvSpPr>
        <p:spPr>
          <a:xfrm>
            <a:off x="5867400" y="5562600"/>
            <a:ext cx="2290763" cy="449263"/>
          </a:xfrm>
        </p:spPr>
        <p:txBody>
          <a:bodyPr/>
          <a:lstStyle/>
          <a:p>
            <a:r>
              <a:rPr lang="en-US" dirty="0" smtClean="0"/>
              <a:t>The effect of pollution on economic efficiency</a:t>
            </a:r>
            <a:endParaRPr lang="en-US" dirty="0"/>
          </a:p>
        </p:txBody>
      </p:sp>
      <p:sp>
        <p:nvSpPr>
          <p:cNvPr id="8" name="Text Placeholder 4"/>
          <p:cNvSpPr>
            <a:spLocks noGrp="1"/>
          </p:cNvSpPr>
          <p:nvPr>
            <p:ph type="body" sz="quarter" idx="13"/>
          </p:nvPr>
        </p:nvSpPr>
        <p:spPr>
          <a:xfrm>
            <a:off x="4533900" y="5562600"/>
            <a:ext cx="1352550" cy="381000"/>
          </a:xfrm>
        </p:spPr>
        <p:txBody>
          <a:bodyPr/>
          <a:lstStyle/>
          <a:p>
            <a:r>
              <a:rPr lang="en-US" dirty="0" smtClean="0"/>
              <a:t>Figure 5.1</a:t>
            </a:r>
            <a:endParaRPr lang="en-US" dirty="0"/>
          </a:p>
        </p:txBody>
      </p:sp>
      <p:pic>
        <p:nvPicPr>
          <p:cNvPr id="9" name="Picture 22" descr="Fig05-1_PPT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9025" y="1714500"/>
            <a:ext cx="5362575"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3" descr="Fig05-1_PPT_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9025" y="1714500"/>
            <a:ext cx="5362575"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4" descr="Fig05-1_PPT_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29025" y="1714500"/>
            <a:ext cx="5362575"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7" descr="Fig05-1_PPT_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29025" y="1714500"/>
            <a:ext cx="5362575"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8" descr="Fig05-1_PPT_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29025" y="1714500"/>
            <a:ext cx="5362575"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9" descr="Fig05-1_PPT_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29025" y="1714500"/>
            <a:ext cx="5362575"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30" descr="Fig05-1_PPT_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209800" y="1750189"/>
            <a:ext cx="5362575"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87642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wipe(left)">
                                      <p:cBhvr>
                                        <p:cTn id="11" dur="500"/>
                                        <p:tgtEl>
                                          <p:spTgt spid="9"/>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wipe(left)">
                                      <p:cBhvr>
                                        <p:cTn id="15" dur="1000"/>
                                        <p:tgtEl>
                                          <p:spTgt spid="10"/>
                                        </p:tgtEl>
                                      </p:cBhvr>
                                    </p:animEffect>
                                  </p:childTnLst>
                                </p:cTn>
                              </p:par>
                            </p:childTnLst>
                          </p:cTn>
                        </p:par>
                        <p:par>
                          <p:cTn id="16" fill="hold">
                            <p:stCondLst>
                              <p:cond delay="2000"/>
                            </p:stCondLst>
                            <p:childTnLst>
                              <p:par>
                                <p:cTn id="17" presetID="22" presetClass="entr" presetSubtype="8" fill="hold"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wipe(left)">
                                      <p:cBhvr>
                                        <p:cTn id="19" dur="10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left)">
                                      <p:cBhvr>
                                        <p:cTn id="24" dur="1000"/>
                                        <p:tgtEl>
                                          <p:spTgt spid="12"/>
                                        </p:tgtEl>
                                      </p:cBhvr>
                                    </p:animEffect>
                                  </p:childTnLst>
                                </p:cTn>
                              </p:par>
                              <p:par>
                                <p:cTn id="25" presetID="22" presetClass="entr" presetSubtype="8" fill="hold" nodeType="withEffect">
                                  <p:stCondLst>
                                    <p:cond delay="0"/>
                                  </p:stCondLst>
                                  <p:childTnLst>
                                    <p:set>
                                      <p:cBhvr>
                                        <p:cTn id="26" dur="1" fill="hold">
                                          <p:stCondLst>
                                            <p:cond delay="0"/>
                                          </p:stCondLst>
                                        </p:cTn>
                                        <p:tgtEl>
                                          <p:spTgt spid="6">
                                            <p:txEl>
                                              <p:pRg st="2" end="2"/>
                                            </p:txEl>
                                          </p:spTgt>
                                        </p:tgtEl>
                                        <p:attrNameLst>
                                          <p:attrName>style.visibility</p:attrName>
                                        </p:attrNameLst>
                                      </p:cBhvr>
                                      <p:to>
                                        <p:strVal val="visible"/>
                                      </p:to>
                                    </p:set>
                                    <p:animEffect transition="in" filter="wipe(left)">
                                      <p:cBhvr>
                                        <p:cTn id="27" dur="500"/>
                                        <p:tgtEl>
                                          <p:spTgt spid="6">
                                            <p:txEl>
                                              <p:pRg st="2" end="2"/>
                                            </p:txEl>
                                          </p:spTgt>
                                        </p:tgtEl>
                                      </p:cBhvr>
                                    </p:animEffect>
                                  </p:childTnLst>
                                </p:cTn>
                              </p:par>
                            </p:childTnLst>
                          </p:cTn>
                        </p:par>
                        <p:par>
                          <p:cTn id="28" fill="hold">
                            <p:stCondLst>
                              <p:cond delay="1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10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nodeType="click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wipe(left)">
                                      <p:cBhvr>
                                        <p:cTn id="36" dur="1000"/>
                                        <p:tgtEl>
                                          <p:spTgt spid="14"/>
                                        </p:tgtEl>
                                      </p:cBhvr>
                                    </p:animEffect>
                                  </p:childTnLst>
                                </p:cTn>
                              </p:par>
                              <p:par>
                                <p:cTn id="37" presetID="22" presetClass="entr" presetSubtype="8" fill="hold" nodeType="withEffect">
                                  <p:stCondLst>
                                    <p:cond delay="0"/>
                                  </p:stCondLst>
                                  <p:childTnLst>
                                    <p:set>
                                      <p:cBhvr>
                                        <p:cTn id="38" dur="1" fill="hold">
                                          <p:stCondLst>
                                            <p:cond delay="0"/>
                                          </p:stCondLst>
                                        </p:cTn>
                                        <p:tgtEl>
                                          <p:spTgt spid="6">
                                            <p:txEl>
                                              <p:pRg st="4" end="4"/>
                                            </p:txEl>
                                          </p:spTgt>
                                        </p:tgtEl>
                                        <p:attrNameLst>
                                          <p:attrName>style.visibility</p:attrName>
                                        </p:attrNameLst>
                                      </p:cBhvr>
                                      <p:to>
                                        <p:strVal val="visible"/>
                                      </p:to>
                                    </p:set>
                                    <p:animEffect transition="in" filter="wipe(left)">
                                      <p:cBhvr>
                                        <p:cTn id="39" dur="500"/>
                                        <p:tgtEl>
                                          <p:spTgt spid="6">
                                            <p:txEl>
                                              <p:pRg st="4" end="4"/>
                                            </p:txEl>
                                          </p:spTgt>
                                        </p:tgtEl>
                                      </p:cBhvr>
                                    </p:animEffect>
                                  </p:childTnLst>
                                </p:cTn>
                              </p:par>
                            </p:childTnLst>
                          </p:cTn>
                        </p:par>
                        <p:par>
                          <p:cTn id="40" fill="hold">
                            <p:stCondLst>
                              <p:cond delay="1000"/>
                            </p:stCondLst>
                            <p:childTnLst>
                              <p:par>
                                <p:cTn id="41" presetID="22" presetClass="entr" presetSubtype="1" fill="hold"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up)">
                                      <p:cBhvr>
                                        <p:cTn id="43"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Inefficiency due to negative externalities</a:t>
            </a:r>
            <a:endParaRPr lang="en-US" dirty="0"/>
          </a:p>
        </p:txBody>
      </p:sp>
      <p:sp>
        <p:nvSpPr>
          <p:cNvPr id="6" name="Text Placeholder 2"/>
          <p:cNvSpPr>
            <a:spLocks noGrp="1"/>
          </p:cNvSpPr>
          <p:nvPr>
            <p:ph type="body" sz="quarter" idx="11"/>
          </p:nvPr>
        </p:nvSpPr>
        <p:spPr>
          <a:xfrm>
            <a:off x="152400" y="838200"/>
            <a:ext cx="4114800" cy="5638800"/>
          </a:xfrm>
        </p:spPr>
        <p:txBody>
          <a:bodyPr/>
          <a:lstStyle/>
          <a:p>
            <a:pPr eaLnBrk="1" hangingPunct="1"/>
            <a:r>
              <a:rPr lang="en-US" altLang="en-US" dirty="0"/>
              <a:t>However the market equilibrium results from the decisions of producers, who see their cost of production given by </a:t>
            </a:r>
            <a:r>
              <a:rPr lang="en-US" altLang="en-US" i="1" dirty="0"/>
              <a:t>S</a:t>
            </a:r>
            <a:r>
              <a:rPr lang="en-US" altLang="en-US" i="1" baseline="-25000" dirty="0"/>
              <a:t>1</a:t>
            </a:r>
            <a:r>
              <a:rPr lang="en-US" altLang="en-US" dirty="0"/>
              <a:t>.</a:t>
            </a:r>
          </a:p>
          <a:p>
            <a:pPr eaLnBrk="1" hangingPunct="1"/>
            <a:r>
              <a:rPr lang="en-US" altLang="en-US" dirty="0" smtClean="0"/>
              <a:t>Price </a:t>
            </a:r>
            <a:r>
              <a:rPr lang="en-US" altLang="en-US" dirty="0"/>
              <a:t>(</a:t>
            </a:r>
            <a:r>
              <a:rPr lang="en-US" altLang="en-US" i="1" dirty="0" err="1"/>
              <a:t>P</a:t>
            </a:r>
            <a:r>
              <a:rPr lang="en-US" altLang="en-US" i="1" baseline="-25000" dirty="0" err="1"/>
              <a:t>Market</a:t>
            </a:r>
            <a:r>
              <a:rPr lang="en-US" altLang="en-US" dirty="0"/>
              <a:t>) is “too low” and quantity (</a:t>
            </a:r>
            <a:r>
              <a:rPr lang="en-US" altLang="en-US" i="1" dirty="0" err="1"/>
              <a:t>Q</a:t>
            </a:r>
            <a:r>
              <a:rPr lang="en-US" altLang="en-US" i="1" baseline="-25000" dirty="0" err="1"/>
              <a:t>Market</a:t>
            </a:r>
            <a:r>
              <a:rPr lang="en-US" altLang="en-US" dirty="0"/>
              <a:t>) is “too high”: the cost to society of the additional electricity exceeds its benefit to society.</a:t>
            </a:r>
          </a:p>
          <a:p>
            <a:pPr eaLnBrk="1" hangingPunct="1"/>
            <a:r>
              <a:rPr lang="en-US" altLang="en-US" dirty="0" smtClean="0"/>
              <a:t>Deadweight </a:t>
            </a:r>
            <a:r>
              <a:rPr lang="en-US" altLang="en-US" dirty="0"/>
              <a:t>loss results</a:t>
            </a:r>
            <a:r>
              <a:rPr lang="en-US" altLang="en-US" dirty="0" smtClean="0"/>
              <a:t>.</a:t>
            </a:r>
          </a:p>
          <a:p>
            <a:pPr eaLnBrk="1" hangingPunct="1"/>
            <a:r>
              <a:rPr lang="en-US" altLang="en-US" i="1" dirty="0"/>
              <a:t>When there is a negative externality in producing a good or service, too much of the good or service will be produced at market equilibrium.</a:t>
            </a:r>
          </a:p>
          <a:p>
            <a:pPr eaLnBrk="1" hangingPunct="1"/>
            <a:endParaRPr lang="en-US" altLang="en-US" dirty="0"/>
          </a:p>
        </p:txBody>
      </p:sp>
      <p:sp>
        <p:nvSpPr>
          <p:cNvPr id="7" name="Text Placeholder 3"/>
          <p:cNvSpPr>
            <a:spLocks noGrp="1"/>
          </p:cNvSpPr>
          <p:nvPr>
            <p:ph type="body" sz="quarter" idx="12"/>
          </p:nvPr>
        </p:nvSpPr>
        <p:spPr>
          <a:xfrm>
            <a:off x="5867400" y="5562600"/>
            <a:ext cx="2290763" cy="449263"/>
          </a:xfrm>
        </p:spPr>
        <p:txBody>
          <a:bodyPr/>
          <a:lstStyle/>
          <a:p>
            <a:r>
              <a:rPr lang="en-US" dirty="0" smtClean="0"/>
              <a:t>The effect of pollution on economic efficiency</a:t>
            </a:r>
            <a:endParaRPr lang="en-US" dirty="0"/>
          </a:p>
        </p:txBody>
      </p:sp>
      <p:sp>
        <p:nvSpPr>
          <p:cNvPr id="8" name="Text Placeholder 4"/>
          <p:cNvSpPr>
            <a:spLocks noGrp="1"/>
          </p:cNvSpPr>
          <p:nvPr>
            <p:ph type="body" sz="quarter" idx="13"/>
          </p:nvPr>
        </p:nvSpPr>
        <p:spPr>
          <a:xfrm>
            <a:off x="4533900" y="5562600"/>
            <a:ext cx="1352550" cy="381000"/>
          </a:xfrm>
        </p:spPr>
        <p:txBody>
          <a:bodyPr/>
          <a:lstStyle/>
          <a:p>
            <a:r>
              <a:rPr lang="en-US" dirty="0" smtClean="0"/>
              <a:t>Figure 5.1</a:t>
            </a:r>
            <a:endParaRPr lang="en-US" dirty="0"/>
          </a:p>
        </p:txBody>
      </p:sp>
      <p:pic>
        <p:nvPicPr>
          <p:cNvPr id="9" name="Picture 31" descr="Fig05-1_PPT_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29025" y="1714500"/>
            <a:ext cx="5362575"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2" descr="Fig05-1_PPT_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29025" y="1714500"/>
            <a:ext cx="5362575"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3" descr="Fig05-1_PPT_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29025" y="1714500"/>
            <a:ext cx="5362575"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24" descr="Fig05-1_PPT_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29025" y="1714500"/>
            <a:ext cx="5362575"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5" descr="Fig05-1_PPT_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29025" y="1714500"/>
            <a:ext cx="5362575"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6" descr="Fig05-1_PPT_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629025" y="1714500"/>
            <a:ext cx="5362575"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27" descr="Fig05-1_PPT_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29025" y="1714500"/>
            <a:ext cx="5362575"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28" descr="Fig05-1_PPT_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629025" y="1714500"/>
            <a:ext cx="5362575"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9" descr="Fig05-1_PPT_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29025" y="1714500"/>
            <a:ext cx="5362575"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30" descr="Fig05-1_PPT_9"/>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629025" y="1714500"/>
            <a:ext cx="5362575"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95277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left)">
                                      <p:cBhvr>
                                        <p:cTn id="7" dur="500"/>
                                        <p:tgtEl>
                                          <p:spTgt spid="6">
                                            <p:txEl>
                                              <p:pRg st="0" end="0"/>
                                            </p:txEl>
                                          </p:spTgt>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1000"/>
                                        <p:tgtEl>
                                          <p:spTgt spid="13"/>
                                        </p:tgtEl>
                                      </p:cBhvr>
                                    </p:animEffect>
                                  </p:childTnLst>
                                </p:cTn>
                              </p:par>
                              <p:par>
                                <p:cTn id="12" presetID="22" presetClass="entr" presetSubtype="1"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up)">
                                      <p:cBhvr>
                                        <p:cTn id="14" dur="10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wipe(left)">
                                      <p:cBhvr>
                                        <p:cTn id="19" dur="500"/>
                                        <p:tgtEl>
                                          <p:spTgt spid="6">
                                            <p:txEl>
                                              <p:pRg st="1" end="1"/>
                                            </p:txEl>
                                          </p:spTgt>
                                        </p:tgtEl>
                                      </p:cBhvr>
                                    </p:animEffect>
                                  </p:childTnLst>
                                </p:cTn>
                              </p:par>
                            </p:childTnLst>
                          </p:cTn>
                        </p:par>
                        <p:par>
                          <p:cTn id="20" fill="hold">
                            <p:stCondLst>
                              <p:cond delay="500"/>
                            </p:stCondLst>
                            <p:childTnLst>
                              <p:par>
                                <p:cTn id="21" presetID="22" presetClass="entr" presetSubtype="8" fill="hold" nodeType="after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animEffect transition="in" filter="wipe(left)">
                                      <p:cBhvr>
                                        <p:cTn id="23" dur="500"/>
                                        <p:tgtEl>
                                          <p:spTgt spid="6">
                                            <p:txEl>
                                              <p:pRg st="2" end="2"/>
                                            </p:txEl>
                                          </p:spTgt>
                                        </p:tgtEl>
                                      </p:cBhvr>
                                    </p:animEffect>
                                  </p:childTnLst>
                                </p:cTn>
                              </p:par>
                              <p:par>
                                <p:cTn id="24" presetID="22" presetClass="entr" presetSubtype="1" fill="hold"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up)">
                                      <p:cBhvr>
                                        <p:cTn id="26" dur="10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6">
                                            <p:txEl>
                                              <p:pRg st="3" end="3"/>
                                            </p:txEl>
                                          </p:spTgt>
                                        </p:tgtEl>
                                        <p:attrNameLst>
                                          <p:attrName>style.visibility</p:attrName>
                                        </p:attrNameLst>
                                      </p:cBhvr>
                                      <p:to>
                                        <p:strVal val="visible"/>
                                      </p:to>
                                    </p:set>
                                    <p:animEffect transition="in" filter="wipe(left)">
                                      <p:cBhvr>
                                        <p:cTn id="31"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riginal">
  <a:themeElements>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square">
        <a:spAutoFit/>
      </a:bodyPr>
      <a:lstStyle>
        <a:defPPr>
          <a:lnSpc>
            <a:spcPts val="2400"/>
          </a:lnSpc>
          <a:defRPr b="1" dirty="0">
            <a:solidFill>
              <a:srgbClr val="7B0046"/>
            </a:solidFill>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800" b="0" i="0" u="none" strike="noStrike" cap="none" normalizeH="0" baseline="0" smtClean="0">
            <a:ln>
              <a:noFill/>
            </a:ln>
            <a:solidFill>
              <a:schemeClr val="tx2"/>
            </a:solidFill>
            <a:effectLst/>
            <a:latin typeface="Arial" charset="0"/>
          </a:defRPr>
        </a:defPPr>
      </a:lstStyle>
    </a:lnDef>
  </a:objectDefaults>
  <a:extraClrSchemeLst>
    <a:extraClrScheme>
      <a:clrScheme name="2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39184</TotalTime>
  <Words>5137</Words>
  <Application>Microsoft Office PowerPoint</Application>
  <PresentationFormat>On-screen Show (4:3)</PresentationFormat>
  <Paragraphs>504</Paragraphs>
  <Slides>50</Slides>
  <Notes>12</Notes>
  <HiddenSlides>0</HiddenSlides>
  <MMClips>0</MMClips>
  <ScaleCrop>false</ScaleCrop>
  <HeadingPairs>
    <vt:vector size="4" baseType="variant">
      <vt:variant>
        <vt:lpstr>Theme</vt:lpstr>
      </vt:variant>
      <vt:variant>
        <vt:i4>1</vt:i4>
      </vt:variant>
      <vt:variant>
        <vt:lpstr>Slide Titles</vt:lpstr>
      </vt:variant>
      <vt:variant>
        <vt:i4>50</vt:i4>
      </vt:variant>
    </vt:vector>
  </HeadingPairs>
  <TitlesOfParts>
    <vt:vector size="51" baseType="lpstr">
      <vt:lpstr>original</vt:lpstr>
      <vt:lpstr>PowerPoint Presentation</vt:lpstr>
      <vt:lpstr>Externalities, Environmental Policy, and Public Goods</vt:lpstr>
      <vt:lpstr>What is the “best” level of pollution?</vt:lpstr>
      <vt:lpstr>Externalities and Economic Efficiency</vt:lpstr>
      <vt:lpstr>Pollution is an externality</vt:lpstr>
      <vt:lpstr>Electricity production</vt:lpstr>
      <vt:lpstr>Cost of electricity production</vt:lpstr>
      <vt:lpstr>Externalities in the electricity production market</vt:lpstr>
      <vt:lpstr>Inefficiency due to negative externalities</vt:lpstr>
      <vt:lpstr>Externalities in Production and Consumption</vt:lpstr>
      <vt:lpstr>Externalities in the college education market</vt:lpstr>
      <vt:lpstr>Externalities and market failure</vt:lpstr>
      <vt:lpstr>Private Solutions to Externalities: The Coase Theorem</vt:lpstr>
      <vt:lpstr>What causes externalities?</vt:lpstr>
      <vt:lpstr>Is “zero pollution” efficient?</vt:lpstr>
      <vt:lpstr>Possible Costs &amp; Benefits of Reducing Pollution</vt:lpstr>
      <vt:lpstr>The net benefit of changing to the efficient level</vt:lpstr>
      <vt:lpstr>Can private parties achieve the efficient level?</vt:lpstr>
      <vt:lpstr>The Coase theorem</vt:lpstr>
      <vt:lpstr>The Coase theorem and property rights</vt:lpstr>
      <vt:lpstr>The birds apples and the bees</vt:lpstr>
      <vt:lpstr>Government Policies to Deal with Externalities</vt:lpstr>
      <vt:lpstr>Taxing the Activity that Causes an Externality</vt:lpstr>
      <vt:lpstr>Corrective taxes for negative externalities</vt:lpstr>
      <vt:lpstr>Effect of the corrective taxes</vt:lpstr>
      <vt:lpstr>Can taxes “solve” positive externalities too?</vt:lpstr>
      <vt:lpstr>Corrective subsidies for positive externalities</vt:lpstr>
      <vt:lpstr>Effect of the corrective subsidies</vt:lpstr>
      <vt:lpstr>Should the subsidy go to buyers or sellers?</vt:lpstr>
      <vt:lpstr>Corrective taxes and subsidies</vt:lpstr>
      <vt:lpstr>Should we tax cigarettes and soda?</vt:lpstr>
      <vt:lpstr>Should we tax cigarettes and soda?—cont.</vt:lpstr>
      <vt:lpstr>Alternatives to taxation for solving externalities</vt:lpstr>
      <vt:lpstr>Two car manufacturers</vt:lpstr>
      <vt:lpstr>Tradable emissions permits</vt:lpstr>
      <vt:lpstr>The sulfur dioxide cap-and-trade system</vt:lpstr>
      <vt:lpstr>Criticisms of cap-and-trade</vt:lpstr>
      <vt:lpstr>Why has cap-and-trade lost its popularity?</vt:lpstr>
      <vt:lpstr>Four Categories of Goods</vt:lpstr>
      <vt:lpstr>Attributes of goods and services</vt:lpstr>
      <vt:lpstr>The four categories of goods</vt:lpstr>
      <vt:lpstr>Efficient provision of the categories of goods</vt:lpstr>
      <vt:lpstr>Constructing market demand curves—private goods</vt:lpstr>
      <vt:lpstr>Constructing market demand curves—public goods</vt:lpstr>
      <vt:lpstr>Efficient production of a public good</vt:lpstr>
      <vt:lpstr>Efficient consumption of a public resource</vt:lpstr>
      <vt:lpstr>Common resources: efficient level of consumption</vt:lpstr>
      <vt:lpstr>A way out of the tragedy of the commons</vt:lpstr>
      <vt:lpstr>Preserving African wildlife</vt:lpstr>
      <vt:lpstr>Common misconceptions to avoid</vt:lpstr>
    </vt:vector>
  </TitlesOfParts>
  <Manager>David Alexander</Manager>
  <Company>Pearson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5th Edition</dc:title>
  <dc:subject>Economics</dc:subject>
  <dc:creator>Paul M Holmes, SUNY Fredonia</dc:creator>
  <cp:lastModifiedBy>Pat</cp:lastModifiedBy>
  <cp:revision>1550</cp:revision>
  <cp:lastPrinted>2012-08-26T22:27:34Z</cp:lastPrinted>
  <dcterms:created xsi:type="dcterms:W3CDTF">2010-11-05T19:39:20Z</dcterms:created>
  <dcterms:modified xsi:type="dcterms:W3CDTF">2014-04-01T17:20:48Z</dcterms:modified>
</cp:coreProperties>
</file>